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27"/>
  </p:notesMasterIdLst>
  <p:handoutMasterIdLst>
    <p:handoutMasterId r:id="rId28"/>
  </p:handoutMasterIdLst>
  <p:sldIdLst>
    <p:sldId id="262" r:id="rId2"/>
    <p:sldId id="3082" r:id="rId3"/>
    <p:sldId id="3080" r:id="rId4"/>
    <p:sldId id="2979" r:id="rId5"/>
    <p:sldId id="2985" r:id="rId6"/>
    <p:sldId id="2989" r:id="rId7"/>
    <p:sldId id="2998" r:id="rId8"/>
    <p:sldId id="3085" r:id="rId9"/>
    <p:sldId id="2122624675" r:id="rId10"/>
    <p:sldId id="2122624683" r:id="rId11"/>
    <p:sldId id="2122624682" r:id="rId12"/>
    <p:sldId id="2122624684" r:id="rId13"/>
    <p:sldId id="2122624674" r:id="rId14"/>
    <p:sldId id="2122624681" r:id="rId15"/>
    <p:sldId id="2122624677" r:id="rId16"/>
    <p:sldId id="2122624679" r:id="rId17"/>
    <p:sldId id="2122624680" r:id="rId18"/>
    <p:sldId id="3093" r:id="rId19"/>
    <p:sldId id="3029" r:id="rId20"/>
    <p:sldId id="3028" r:id="rId21"/>
    <p:sldId id="3075" r:id="rId22"/>
    <p:sldId id="3016" r:id="rId23"/>
    <p:sldId id="3037" r:id="rId24"/>
    <p:sldId id="3058" r:id="rId25"/>
    <p:sldId id="3092" r:id="rId26"/>
  </p:sldIdLst>
  <p:sldSz cx="12858750" cy="7232650"/>
  <p:notesSz cx="6858000" cy="9144000"/>
  <p:custDataLst>
    <p:tags r:id="rId29"/>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1"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E94700"/>
    <a:srgbClr val="EA5000"/>
    <a:srgbClr val="004B8D"/>
    <a:srgbClr val="217200"/>
    <a:srgbClr val="FFDF7F"/>
    <a:srgbClr val="CF1010"/>
    <a:srgbClr val="CC0000"/>
    <a:srgbClr val="FF1919"/>
    <a:srgbClr val="FF93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ECFA6F-5AD7-42FB-AE10-09764389BADE}" v="14" dt="2025-05-17T17:38:46.41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7" autoAdjust="0"/>
    <p:restoredTop sz="94719" autoAdjust="0"/>
  </p:normalViewPr>
  <p:slideViewPr>
    <p:cSldViewPr>
      <p:cViewPr>
        <p:scale>
          <a:sx n="100" d="100"/>
          <a:sy n="100" d="100"/>
        </p:scale>
        <p:origin x="564" y="564"/>
      </p:cViewPr>
      <p:guideLst>
        <p:guide orient="horz" pos="373"/>
        <p:guide pos="4051"/>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55" d="100"/>
          <a:sy n="55" d="100"/>
        </p:scale>
        <p:origin x="288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B2CD123-DF05-47F2-9CE7-A24578280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FBA20CDB-A515-4723-83C3-3B47DE6ACC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2BF9B7-95B1-4158-810B-0C0DDD47FF6D}" type="datetimeFigureOut">
              <a:rPr lang="zh-CN" altLang="en-US" smtClean="0"/>
              <a:t>2025/5/17</a:t>
            </a:fld>
            <a:endParaRPr lang="zh-CN" altLang="en-US"/>
          </a:p>
        </p:txBody>
      </p:sp>
      <p:sp>
        <p:nvSpPr>
          <p:cNvPr id="4" name="页脚占位符 3">
            <a:extLst>
              <a:ext uri="{FF2B5EF4-FFF2-40B4-BE49-F238E27FC236}">
                <a16:creationId xmlns:a16="http://schemas.microsoft.com/office/drawing/2014/main" id="{0ADFE23A-A680-4C47-B5E8-6951EED97B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7FF0B3F7-FD30-4C88-B54D-F1701591FCA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E9325D-54C0-4160-A99C-059315CA3624}" type="slidenum">
              <a:rPr lang="zh-CN" altLang="en-US" smtClean="0"/>
              <a:t>‹#›</a:t>
            </a:fld>
            <a:endParaRPr lang="zh-CN" altLang="en-US"/>
          </a:p>
        </p:txBody>
      </p:sp>
    </p:spTree>
    <p:extLst>
      <p:ext uri="{BB962C8B-B14F-4D97-AF65-F5344CB8AC3E}">
        <p14:creationId xmlns:p14="http://schemas.microsoft.com/office/powerpoint/2010/main" val="3491951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2025/5/17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9AEB295-07B4-4A01-8368-673D2E7CC7A0}" type="slidenum">
              <a:rPr lang="zh-CN" altLang="en-US" smtClean="0"/>
              <a:t>1</a:t>
            </a:fld>
            <a:endParaRPr lang="zh-CN" altLang="en-US"/>
          </a:p>
        </p:txBody>
      </p:sp>
    </p:spTree>
    <p:extLst>
      <p:ext uri="{BB962C8B-B14F-4D97-AF65-F5344CB8AC3E}">
        <p14:creationId xmlns:p14="http://schemas.microsoft.com/office/powerpoint/2010/main" val="1108677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pic>
        <p:nvPicPr>
          <p:cNvPr id="3" name="Picture 2" descr="\\10.1.32.112\branding\branding share\图库(2017)\公司图片\航拍图片-公司大楼\航拍图片\Mindray-Pic5.jpg">
            <a:extLst>
              <a:ext uri="{FF2B5EF4-FFF2-40B4-BE49-F238E27FC236}">
                <a16:creationId xmlns:a16="http://schemas.microsoft.com/office/drawing/2014/main" id="{2AF23E9A-A029-443C-A6B0-739267BEA934}"/>
              </a:ext>
            </a:extLst>
          </p:cNvPr>
          <p:cNvPicPr>
            <a:picLocks noChangeAspect="1" noChangeArrowheads="1"/>
          </p:cNvPicPr>
          <p:nvPr userDrawn="1"/>
        </p:nvPicPr>
        <p:blipFill>
          <a:blip r:embed="rId2" cstate="print"/>
          <a:srcRect/>
          <a:stretch>
            <a:fillRect/>
          </a:stretch>
        </p:blipFill>
        <p:spPr bwMode="auto">
          <a:xfrm>
            <a:off x="0" y="-1"/>
            <a:ext cx="12858750" cy="7233047"/>
          </a:xfrm>
          <a:prstGeom prst="rect">
            <a:avLst/>
          </a:prstGeom>
          <a:noFill/>
        </p:spPr>
      </p:pic>
      <p:sp>
        <p:nvSpPr>
          <p:cNvPr id="4" name="矩形 3">
            <a:extLst>
              <a:ext uri="{FF2B5EF4-FFF2-40B4-BE49-F238E27FC236}">
                <a16:creationId xmlns:a16="http://schemas.microsoft.com/office/drawing/2014/main" id="{DE17FF6F-966D-4A7B-9DD4-FDEB27B33F70}"/>
              </a:ext>
            </a:extLst>
          </p:cNvPr>
          <p:cNvSpPr/>
          <p:nvPr userDrawn="1"/>
        </p:nvSpPr>
        <p:spPr bwMode="auto">
          <a:xfrm>
            <a:off x="0" y="3616325"/>
            <a:ext cx="12858750" cy="2630463"/>
          </a:xfrm>
          <a:prstGeom prst="rect">
            <a:avLst/>
          </a:prstGeom>
          <a:solidFill>
            <a:schemeClr val="tx1">
              <a:lumMod val="85000"/>
              <a:lumOff val="15000"/>
              <a:alpha val="67059"/>
            </a:schemeClr>
          </a:solidFill>
          <a:ln>
            <a:noFill/>
          </a:ln>
        </p:spPr>
        <p:txBody>
          <a:bodyPr anchor="ctr">
            <a:scene3d>
              <a:camera prst="orthographicFront"/>
              <a:lightRig rig="threePt" dir="t"/>
            </a:scene3d>
            <a:sp3d>
              <a:contourClr>
                <a:srgbClr val="FFFFFF"/>
              </a:contourClr>
            </a:sp3d>
          </a:bodyPr>
          <a:lstStyle/>
          <a:p>
            <a:pPr algn="ctr" eaLnBrk="1" hangingPunct="1">
              <a:defRPr/>
            </a:pPr>
            <a:endParaRPr lang="zh-CN" altLang="en-US">
              <a:solidFill>
                <a:srgbClr val="FFFFFF"/>
              </a:solidFill>
            </a:endParaRPr>
          </a:p>
        </p:txBody>
      </p:sp>
      <p:sp>
        <p:nvSpPr>
          <p:cNvPr id="14" name="文本占位符 13">
            <a:extLst>
              <a:ext uri="{FF2B5EF4-FFF2-40B4-BE49-F238E27FC236}">
                <a16:creationId xmlns:a16="http://schemas.microsoft.com/office/drawing/2014/main" id="{FE77D576-0FCC-4AC0-915C-AD1A76DA124A}"/>
              </a:ext>
            </a:extLst>
          </p:cNvPr>
          <p:cNvSpPr>
            <a:spLocks noGrp="1"/>
          </p:cNvSpPr>
          <p:nvPr>
            <p:ph type="body" sz="quarter" idx="12" hasCustomPrompt="1"/>
          </p:nvPr>
        </p:nvSpPr>
        <p:spPr>
          <a:xfrm>
            <a:off x="8565608" y="5531655"/>
            <a:ext cx="4269359" cy="431800"/>
          </a:xfrm>
          <a:prstGeom prst="rect">
            <a:avLst/>
          </a:prstGeom>
        </p:spPr>
        <p:txBody>
          <a:bodyPr/>
          <a:lstStyle>
            <a:lvl1pPr marL="0" indent="0" algn="r">
              <a:buNone/>
              <a:defRPr lang="zh-CN" altLang="en-US" sz="2200" b="0" kern="1200" dirty="0">
                <a:solidFill>
                  <a:schemeClr val="bg1"/>
                </a:solidFill>
                <a:latin typeface="+mj-ea"/>
                <a:ea typeface="+mj-ea"/>
                <a:cs typeface="+mn-cs"/>
              </a:defRPr>
            </a:lvl1pPr>
          </a:lstStyle>
          <a:p>
            <a:pPr lvl="0"/>
            <a:r>
              <a:rPr lang="zh-CN" altLang="en-US" dirty="0"/>
              <a:t>落款（微软雅黑字体，</a:t>
            </a:r>
            <a:r>
              <a:rPr lang="en-US" altLang="zh-CN" dirty="0"/>
              <a:t>22</a:t>
            </a:r>
            <a:r>
              <a:rPr lang="zh-CN" altLang="en-US" dirty="0"/>
              <a:t>号）</a:t>
            </a:r>
          </a:p>
        </p:txBody>
      </p:sp>
      <p:sp>
        <p:nvSpPr>
          <p:cNvPr id="17" name="标题 16">
            <a:extLst>
              <a:ext uri="{FF2B5EF4-FFF2-40B4-BE49-F238E27FC236}">
                <a16:creationId xmlns:a16="http://schemas.microsoft.com/office/drawing/2014/main" id="{A57EC50D-FCC9-43ED-94BB-3618514201A0}"/>
              </a:ext>
            </a:extLst>
          </p:cNvPr>
          <p:cNvSpPr>
            <a:spLocks noGrp="1"/>
          </p:cNvSpPr>
          <p:nvPr>
            <p:ph type="title" hasCustomPrompt="1"/>
          </p:nvPr>
        </p:nvSpPr>
        <p:spPr>
          <a:xfrm>
            <a:off x="2756966" y="3838942"/>
            <a:ext cx="10094861" cy="1397000"/>
          </a:xfrm>
          <a:prstGeom prst="rect">
            <a:avLst/>
          </a:prstGeom>
        </p:spPr>
        <p:txBody>
          <a:bodyPr anchor="ctr"/>
          <a:lstStyle>
            <a:lvl1pPr algn="r">
              <a:defRPr sz="4400" b="1">
                <a:solidFill>
                  <a:schemeClr val="bg1">
                    <a:lumMod val="95000"/>
                  </a:schemeClr>
                </a:solidFill>
              </a:defRPr>
            </a:lvl1pPr>
          </a:lstStyle>
          <a:p>
            <a:r>
              <a:rPr lang="zh-CN" altLang="en-US" dirty="0"/>
              <a:t>标题（微软雅黑，加粗，</a:t>
            </a:r>
            <a:r>
              <a:rPr lang="en-US" altLang="zh-CN" dirty="0"/>
              <a:t>44</a:t>
            </a:r>
            <a:r>
              <a:rPr lang="zh-CN" altLang="en-US" dirty="0"/>
              <a:t>号）</a:t>
            </a:r>
          </a:p>
        </p:txBody>
      </p:sp>
      <p:pic>
        <p:nvPicPr>
          <p:cNvPr id="23" name="图片 5">
            <a:extLst>
              <a:ext uri="{FF2B5EF4-FFF2-40B4-BE49-F238E27FC236}">
                <a16:creationId xmlns:a16="http://schemas.microsoft.com/office/drawing/2014/main" id="{484284A5-CDEF-4ACB-84B0-7C69D7F420E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517607" y="87933"/>
            <a:ext cx="4040187"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3258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正文">
    <p:bg>
      <p:bgRef idx="1001">
        <a:schemeClr val="bg1"/>
      </p:bgRef>
    </p:bg>
    <p:spTree>
      <p:nvGrpSpPr>
        <p:cNvPr id="1" name=""/>
        <p:cNvGrpSpPr/>
        <p:nvPr/>
      </p:nvGrpSpPr>
      <p:grpSpPr>
        <a:xfrm>
          <a:off x="0" y="0"/>
          <a:ext cx="0" cy="0"/>
          <a:chOff x="0" y="0"/>
          <a:chExt cx="0" cy="0"/>
        </a:xfrm>
      </p:grpSpPr>
      <p:pic>
        <p:nvPicPr>
          <p:cNvPr id="8" name="Picture 2" descr="C:\Users\50217043\Desktop\未标题-2-03.jpg">
            <a:extLst>
              <a:ext uri="{FF2B5EF4-FFF2-40B4-BE49-F238E27FC236}">
                <a16:creationId xmlns:a16="http://schemas.microsoft.com/office/drawing/2014/main" id="{0309AADB-7063-46DF-8E22-5796BDB8A87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03338"/>
            <a:ext cx="10547350"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28B732E6-38DA-4ABF-863E-86792D7BD0B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789748" y="231949"/>
            <a:ext cx="2661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a:extLst>
              <a:ext uri="{FF2B5EF4-FFF2-40B4-BE49-F238E27FC236}">
                <a16:creationId xmlns:a16="http://schemas.microsoft.com/office/drawing/2014/main" id="{A8E67A3A-3CA6-4BE8-B1D1-34DB96C5F18D}"/>
              </a:ext>
            </a:extLst>
          </p:cNvPr>
          <p:cNvSpPr txBox="1">
            <a:spLocks noChangeArrowheads="1"/>
          </p:cNvSpPr>
          <p:nvPr userDrawn="1"/>
        </p:nvSpPr>
        <p:spPr bwMode="auto">
          <a:xfrm>
            <a:off x="452711" y="6568653"/>
            <a:ext cx="20177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06820" tIns="53411" rIns="106820" bIns="53411"/>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70000"/>
              </a:spcBef>
              <a:buClr>
                <a:srgbClr val="990000"/>
              </a:buClr>
              <a:buFont typeface="Wingdings" pitchFamily="2" charset="2"/>
              <a:buNone/>
              <a:defRPr/>
            </a:pPr>
            <a:r>
              <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 2021 </a:t>
            </a:r>
            <a:r>
              <a:rPr lang="zh-CN" altLang="en-US"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迈瑞版权所有</a:t>
            </a:r>
            <a:endPar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7" name="MH_Others_2">
            <a:extLst>
              <a:ext uri="{FF2B5EF4-FFF2-40B4-BE49-F238E27FC236}">
                <a16:creationId xmlns:a16="http://schemas.microsoft.com/office/drawing/2014/main" id="{FDD961AE-3F07-4F10-AE98-11E71F68AB9A}"/>
              </a:ext>
            </a:extLst>
          </p:cNvPr>
          <p:cNvSpPr>
            <a:spLocks noChangeArrowheads="1"/>
          </p:cNvSpPr>
          <p:nvPr userDrawn="1">
            <p:custDataLst>
              <p:tags r:id="rId1"/>
            </p:custDataLst>
          </p:nvPr>
        </p:nvSpPr>
        <p:spPr bwMode="auto">
          <a:xfrm>
            <a:off x="3" y="153988"/>
            <a:ext cx="169863" cy="512762"/>
          </a:xfrm>
          <a:prstGeom prst="rect">
            <a:avLst/>
          </a:prstGeom>
          <a:solidFill>
            <a:srgbClr val="C000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5" tIns="45717" rIns="91435" bIns="45717" anchor="ctr"/>
          <a:lstStyle>
            <a:lvl1pPr defTabSz="1219200">
              <a:defRPr>
                <a:solidFill>
                  <a:schemeClr val="tx1"/>
                </a:solidFill>
                <a:latin typeface="Arial" panose="020B0604020202020204" pitchFamily="34" charset="0"/>
                <a:ea typeface="宋体" panose="02010600030101010101" pitchFamily="2" charset="-122"/>
              </a:defRPr>
            </a:lvl1pPr>
            <a:lvl2pPr marL="742950" indent="-285750" defTabSz="1219200">
              <a:defRPr>
                <a:solidFill>
                  <a:schemeClr val="tx1"/>
                </a:solidFill>
                <a:latin typeface="Arial" panose="020B0604020202020204" pitchFamily="34" charset="0"/>
                <a:ea typeface="宋体" panose="02010600030101010101" pitchFamily="2" charset="-122"/>
              </a:defRPr>
            </a:lvl2pPr>
            <a:lvl3pPr marL="1143000" indent="-228600" defTabSz="1219200">
              <a:defRPr>
                <a:solidFill>
                  <a:schemeClr val="tx1"/>
                </a:solidFill>
                <a:latin typeface="Arial" panose="020B0604020202020204" pitchFamily="34" charset="0"/>
                <a:ea typeface="宋体" panose="02010600030101010101" pitchFamily="2" charset="-122"/>
              </a:defRPr>
            </a:lvl3pPr>
            <a:lvl4pPr marL="1600200" indent="-228600" defTabSz="1219200">
              <a:defRPr>
                <a:solidFill>
                  <a:schemeClr val="tx1"/>
                </a:solidFill>
                <a:latin typeface="Arial" panose="020B0604020202020204" pitchFamily="34" charset="0"/>
                <a:ea typeface="宋体" panose="02010600030101010101" pitchFamily="2" charset="-122"/>
              </a:defRPr>
            </a:lvl4pPr>
            <a:lvl5pPr marL="2057400" indent="-228600" defTabSz="1219200">
              <a:defRPr>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90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标题 1">
            <a:extLst>
              <a:ext uri="{FF2B5EF4-FFF2-40B4-BE49-F238E27FC236}">
                <a16:creationId xmlns:a16="http://schemas.microsoft.com/office/drawing/2014/main" id="{B50C42D9-CCD2-4377-9756-23471F8007F9}"/>
              </a:ext>
            </a:extLst>
          </p:cNvPr>
          <p:cNvSpPr>
            <a:spLocks noGrp="1"/>
          </p:cNvSpPr>
          <p:nvPr>
            <p:ph type="title" hasCustomPrompt="1"/>
          </p:nvPr>
        </p:nvSpPr>
        <p:spPr>
          <a:xfrm>
            <a:off x="308695" y="174799"/>
            <a:ext cx="9481053" cy="512762"/>
          </a:xfrm>
          <a:prstGeom prst="rect">
            <a:avLst/>
          </a:prstGeom>
        </p:spPr>
        <p:txBody>
          <a:bodyPr anchor="ctr"/>
          <a:lstStyle>
            <a:lvl1pPr>
              <a:defRPr b="1">
                <a:latin typeface="+mj-ea"/>
                <a:ea typeface="+mj-ea"/>
              </a:defRPr>
            </a:lvl1pPr>
          </a:lstStyle>
          <a:p>
            <a:r>
              <a:rPr lang="zh-CN" altLang="en-US" dirty="0"/>
              <a:t>标题（微软雅黑，加粗，</a:t>
            </a:r>
            <a:r>
              <a:rPr lang="en-US" altLang="zh-CN" dirty="0"/>
              <a:t>24</a:t>
            </a:r>
            <a:r>
              <a:rPr lang="zh-CN" altLang="en-US" dirty="0"/>
              <a:t>号大小）</a:t>
            </a:r>
          </a:p>
        </p:txBody>
      </p:sp>
      <p:sp>
        <p:nvSpPr>
          <p:cNvPr id="17" name="文本占位符 16">
            <a:extLst>
              <a:ext uri="{FF2B5EF4-FFF2-40B4-BE49-F238E27FC236}">
                <a16:creationId xmlns:a16="http://schemas.microsoft.com/office/drawing/2014/main" id="{22665DB2-D755-41E2-AAB9-744B4E590FDB}"/>
              </a:ext>
            </a:extLst>
          </p:cNvPr>
          <p:cNvSpPr>
            <a:spLocks noGrp="1"/>
          </p:cNvSpPr>
          <p:nvPr>
            <p:ph type="body" sz="quarter" idx="10" hasCustomPrompt="1"/>
          </p:nvPr>
        </p:nvSpPr>
        <p:spPr>
          <a:xfrm>
            <a:off x="668337" y="1705213"/>
            <a:ext cx="7345214" cy="387459"/>
          </a:xfrm>
          <a:prstGeom prst="rect">
            <a:avLst/>
          </a:prstGeom>
          <a:ln>
            <a:noFill/>
          </a:ln>
        </p:spPr>
        <p:txBody>
          <a:bodyPr/>
          <a:lstStyle>
            <a:lvl1pPr marL="0" indent="0">
              <a:buNone/>
              <a:defRPr sz="1400">
                <a:latin typeface="微软雅黑" panose="020B0503020204020204" pitchFamily="34" charset="-122"/>
                <a:ea typeface="微软雅黑" panose="020B0503020204020204" pitchFamily="34" charset="-122"/>
              </a:defRPr>
            </a:lvl1pPr>
            <a:lvl2pPr>
              <a:defRPr sz="1200">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a:lnSpc>
                <a:spcPct val="150000"/>
              </a:lnSpc>
            </a:pPr>
            <a:r>
              <a:rPr lang="zh-CN" altLang="en-US" sz="1400" dirty="0">
                <a:latin typeface="微软雅黑" panose="020B0503020204020204" pitchFamily="34" charset="-122"/>
                <a:ea typeface="微软雅黑" panose="020B0503020204020204" pitchFamily="34" charset="-122"/>
              </a:rPr>
              <a:t>正文</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详述（微软雅黑字体，</a:t>
            </a:r>
            <a:r>
              <a:rPr lang="en-US" altLang="zh-CN" sz="1400" dirty="0">
                <a:latin typeface="微软雅黑" panose="020B0503020204020204" pitchFamily="34" charset="-122"/>
                <a:ea typeface="微软雅黑" panose="020B0503020204020204" pitchFamily="34" charset="-122"/>
              </a:rPr>
              <a:t>12-16</a:t>
            </a:r>
            <a:r>
              <a:rPr lang="zh-CN" altLang="en-US" sz="1400" dirty="0">
                <a:latin typeface="微软雅黑" panose="020B0503020204020204" pitchFamily="34" charset="-122"/>
                <a:ea typeface="微软雅黑" panose="020B0503020204020204" pitchFamily="34" charset="-122"/>
              </a:rPr>
              <a:t>号大小，</a:t>
            </a:r>
            <a:r>
              <a:rPr lang="en-US" altLang="zh-CN" sz="1400" dirty="0">
                <a:latin typeface="微软雅黑" panose="020B0503020204020204" pitchFamily="34" charset="-122"/>
                <a:ea typeface="微软雅黑" panose="020B0503020204020204" pitchFamily="34" charset="-122"/>
              </a:rPr>
              <a:t>1-1.5</a:t>
            </a:r>
            <a:r>
              <a:rPr lang="zh-CN" altLang="en-US" sz="1400" dirty="0">
                <a:latin typeface="微软雅黑" panose="020B0503020204020204" pitchFamily="34" charset="-122"/>
                <a:ea typeface="微软雅黑" panose="020B0503020204020204" pitchFamily="34" charset="-122"/>
              </a:rPr>
              <a:t>倍行距）</a:t>
            </a:r>
            <a:endParaRPr lang="en-US" altLang="zh-CN" sz="1400" dirty="0">
              <a:latin typeface="微软雅黑" panose="020B0503020204020204" pitchFamily="34" charset="-122"/>
              <a:ea typeface="微软雅黑" panose="020B0503020204020204" pitchFamily="34" charset="-122"/>
            </a:endParaRPr>
          </a:p>
        </p:txBody>
      </p:sp>
      <p:sp>
        <p:nvSpPr>
          <p:cNvPr id="19" name="文本占位符 18">
            <a:extLst>
              <a:ext uri="{FF2B5EF4-FFF2-40B4-BE49-F238E27FC236}">
                <a16:creationId xmlns:a16="http://schemas.microsoft.com/office/drawing/2014/main" id="{9A1AF664-EE0B-4FB7-A001-4D15256DFF7F}"/>
              </a:ext>
            </a:extLst>
          </p:cNvPr>
          <p:cNvSpPr>
            <a:spLocks noGrp="1"/>
          </p:cNvSpPr>
          <p:nvPr>
            <p:ph type="body" sz="quarter" idx="11" hasCustomPrompt="1"/>
          </p:nvPr>
        </p:nvSpPr>
        <p:spPr>
          <a:xfrm>
            <a:off x="668337" y="1095376"/>
            <a:ext cx="7345214" cy="360709"/>
          </a:xfrm>
          <a:prstGeom prst="rect">
            <a:avLst/>
          </a:prstGeom>
          <a:ln>
            <a:noFill/>
          </a:ln>
        </p:spPr>
        <p:txBody>
          <a:bodyPr/>
          <a:lstStyle>
            <a:lvl1pPr marL="0" indent="0">
              <a:buNone/>
              <a:defRPr sz="1800" b="1">
                <a:latin typeface="微软雅黑" panose="020B0503020204020204" pitchFamily="34" charset="-122"/>
                <a:ea typeface="微软雅黑" panose="020B0503020204020204" pitchFamily="34" charset="-122"/>
              </a:defRPr>
            </a:lvl1pPr>
          </a:lstStyle>
          <a:p>
            <a:pPr lvl="0"/>
            <a:r>
              <a:rPr lang="zh-CN" altLang="en-US" dirty="0"/>
              <a:t>正文</a:t>
            </a:r>
            <a:r>
              <a:rPr lang="en-US" altLang="zh-CN" dirty="0"/>
              <a:t>-</a:t>
            </a:r>
            <a:r>
              <a:rPr lang="zh-CN" altLang="en-US" dirty="0"/>
              <a:t>结论</a:t>
            </a:r>
            <a:r>
              <a:rPr lang="zh-CN" altLang="en-US" b="1" dirty="0">
                <a:latin typeface="微软雅黑" panose="020B0503020204020204" pitchFamily="34" charset="-122"/>
                <a:ea typeface="微软雅黑" panose="020B0503020204020204" pitchFamily="34" charset="-122"/>
              </a:rPr>
              <a:t>（微软雅黑字体，加粗，</a:t>
            </a:r>
            <a:r>
              <a:rPr lang="en-US" altLang="zh-CN" b="1" dirty="0">
                <a:latin typeface="微软雅黑" panose="020B0503020204020204" pitchFamily="34" charset="-122"/>
                <a:ea typeface="微软雅黑" panose="020B0503020204020204" pitchFamily="34" charset="-122"/>
              </a:rPr>
              <a:t>16-20</a:t>
            </a:r>
            <a:r>
              <a:rPr lang="zh-CN" altLang="en-US" b="1" dirty="0">
                <a:latin typeface="微软雅黑" panose="020B0503020204020204" pitchFamily="34" charset="-122"/>
                <a:ea typeface="微软雅黑" panose="020B0503020204020204" pitchFamily="34" charset="-122"/>
              </a:rPr>
              <a:t>号大小，</a:t>
            </a:r>
            <a:r>
              <a:rPr lang="en-US" altLang="zh-CN" b="1" dirty="0">
                <a:latin typeface="微软雅黑" panose="020B0503020204020204" pitchFamily="34" charset="-122"/>
                <a:ea typeface="微软雅黑" panose="020B0503020204020204" pitchFamily="34" charset="-122"/>
              </a:rPr>
              <a:t>1-1.5</a:t>
            </a:r>
            <a:r>
              <a:rPr lang="zh-CN" altLang="en-US" b="1" dirty="0">
                <a:latin typeface="微软雅黑" panose="020B0503020204020204" pitchFamily="34" charset="-122"/>
                <a:ea typeface="微软雅黑" panose="020B0503020204020204" pitchFamily="34" charset="-122"/>
              </a:rPr>
              <a:t>倍行距</a:t>
            </a:r>
            <a:r>
              <a:rPr lang="zh-CN" altLang="en-US" sz="2000" b="1"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2796432606"/>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单标题">
    <p:bg>
      <p:bgRef idx="1001">
        <a:schemeClr val="bg1"/>
      </p:bgRef>
    </p:bg>
    <p:spTree>
      <p:nvGrpSpPr>
        <p:cNvPr id="1" name=""/>
        <p:cNvGrpSpPr/>
        <p:nvPr/>
      </p:nvGrpSpPr>
      <p:grpSpPr>
        <a:xfrm>
          <a:off x="0" y="0"/>
          <a:ext cx="0" cy="0"/>
          <a:chOff x="0" y="0"/>
          <a:chExt cx="0" cy="0"/>
        </a:xfrm>
      </p:grpSpPr>
      <p:pic>
        <p:nvPicPr>
          <p:cNvPr id="8" name="Picture 2" descr="C:\Users\50217043\Desktop\未标题-2-03.jpg">
            <a:extLst>
              <a:ext uri="{FF2B5EF4-FFF2-40B4-BE49-F238E27FC236}">
                <a16:creationId xmlns:a16="http://schemas.microsoft.com/office/drawing/2014/main" id="{0309AADB-7063-46DF-8E22-5796BDB8A87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1303338"/>
            <a:ext cx="10547350" cy="592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a:extLst>
              <a:ext uri="{FF2B5EF4-FFF2-40B4-BE49-F238E27FC236}">
                <a16:creationId xmlns:a16="http://schemas.microsoft.com/office/drawing/2014/main" id="{28B732E6-38DA-4ABF-863E-86792D7BD0BD}"/>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789748" y="231949"/>
            <a:ext cx="2661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
            <a:extLst>
              <a:ext uri="{FF2B5EF4-FFF2-40B4-BE49-F238E27FC236}">
                <a16:creationId xmlns:a16="http://schemas.microsoft.com/office/drawing/2014/main" id="{A8E67A3A-3CA6-4BE8-B1D1-34DB96C5F18D}"/>
              </a:ext>
            </a:extLst>
          </p:cNvPr>
          <p:cNvSpPr txBox="1">
            <a:spLocks noChangeArrowheads="1"/>
          </p:cNvSpPr>
          <p:nvPr userDrawn="1"/>
        </p:nvSpPr>
        <p:spPr bwMode="auto">
          <a:xfrm>
            <a:off x="452711" y="6568653"/>
            <a:ext cx="20177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06820" tIns="53411" rIns="106820" bIns="53411"/>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70000"/>
              </a:spcBef>
              <a:buClr>
                <a:srgbClr val="990000"/>
              </a:buClr>
              <a:buFont typeface="Wingdings" pitchFamily="2" charset="2"/>
              <a:buNone/>
              <a:defRPr/>
            </a:pPr>
            <a:r>
              <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 2021 </a:t>
            </a:r>
            <a:r>
              <a:rPr lang="zh-CN" altLang="en-US"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迈瑞版权所有</a:t>
            </a:r>
            <a:endPar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
        <p:nvSpPr>
          <p:cNvPr id="7" name="MH_Others_2">
            <a:extLst>
              <a:ext uri="{FF2B5EF4-FFF2-40B4-BE49-F238E27FC236}">
                <a16:creationId xmlns:a16="http://schemas.microsoft.com/office/drawing/2014/main" id="{FDD961AE-3F07-4F10-AE98-11E71F68AB9A}"/>
              </a:ext>
            </a:extLst>
          </p:cNvPr>
          <p:cNvSpPr>
            <a:spLocks noChangeArrowheads="1"/>
          </p:cNvSpPr>
          <p:nvPr userDrawn="1">
            <p:custDataLst>
              <p:tags r:id="rId1"/>
            </p:custDataLst>
          </p:nvPr>
        </p:nvSpPr>
        <p:spPr bwMode="auto">
          <a:xfrm>
            <a:off x="3" y="153988"/>
            <a:ext cx="169863" cy="512762"/>
          </a:xfrm>
          <a:prstGeom prst="rect">
            <a:avLst/>
          </a:prstGeom>
          <a:solidFill>
            <a:srgbClr val="C00000"/>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lIns="91435" tIns="45717" rIns="91435" bIns="45717" anchor="ctr"/>
          <a:lstStyle>
            <a:lvl1pPr defTabSz="1219200">
              <a:defRPr>
                <a:solidFill>
                  <a:schemeClr val="tx1"/>
                </a:solidFill>
                <a:latin typeface="Arial" panose="020B0604020202020204" pitchFamily="34" charset="0"/>
                <a:ea typeface="宋体" panose="02010600030101010101" pitchFamily="2" charset="-122"/>
              </a:defRPr>
            </a:lvl1pPr>
            <a:lvl2pPr marL="742950" indent="-285750" defTabSz="1219200">
              <a:defRPr>
                <a:solidFill>
                  <a:schemeClr val="tx1"/>
                </a:solidFill>
                <a:latin typeface="Arial" panose="020B0604020202020204" pitchFamily="34" charset="0"/>
                <a:ea typeface="宋体" panose="02010600030101010101" pitchFamily="2" charset="-122"/>
              </a:defRPr>
            </a:lvl2pPr>
            <a:lvl3pPr marL="1143000" indent="-228600" defTabSz="1219200">
              <a:defRPr>
                <a:solidFill>
                  <a:schemeClr val="tx1"/>
                </a:solidFill>
                <a:latin typeface="Arial" panose="020B0604020202020204" pitchFamily="34" charset="0"/>
                <a:ea typeface="宋体" panose="02010600030101010101" pitchFamily="2" charset="-122"/>
              </a:defRPr>
            </a:lvl3pPr>
            <a:lvl4pPr marL="1600200" indent="-228600" defTabSz="1219200">
              <a:defRPr>
                <a:solidFill>
                  <a:schemeClr val="tx1"/>
                </a:solidFill>
                <a:latin typeface="Arial" panose="020B0604020202020204" pitchFamily="34" charset="0"/>
                <a:ea typeface="宋体" panose="02010600030101010101" pitchFamily="2" charset="-122"/>
              </a:defRPr>
            </a:lvl4pPr>
            <a:lvl5pPr marL="2057400" indent="-228600" defTabSz="1219200">
              <a:defRPr>
                <a:solidFill>
                  <a:schemeClr val="tx1"/>
                </a:solidFill>
                <a:latin typeface="Arial" panose="020B0604020202020204" pitchFamily="34" charset="0"/>
                <a:ea typeface="宋体" panose="02010600030101010101" pitchFamily="2" charset="-122"/>
              </a:defRPr>
            </a:lvl5pPr>
            <a:lvl6pPr marL="25146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219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endParaRPr lang="zh-CN" altLang="en-US" sz="1900" dirty="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标题 1">
            <a:extLst>
              <a:ext uri="{FF2B5EF4-FFF2-40B4-BE49-F238E27FC236}">
                <a16:creationId xmlns:a16="http://schemas.microsoft.com/office/drawing/2014/main" id="{AD2C7927-DEB9-4B43-A96E-D2213D7C0250}"/>
              </a:ext>
            </a:extLst>
          </p:cNvPr>
          <p:cNvSpPr>
            <a:spLocks noGrp="1"/>
          </p:cNvSpPr>
          <p:nvPr>
            <p:ph type="title" hasCustomPrompt="1"/>
          </p:nvPr>
        </p:nvSpPr>
        <p:spPr>
          <a:xfrm>
            <a:off x="308696" y="174799"/>
            <a:ext cx="9481052" cy="512762"/>
          </a:xfrm>
          <a:prstGeom prst="rect">
            <a:avLst/>
          </a:prstGeom>
        </p:spPr>
        <p:txBody>
          <a:bodyPr anchor="ctr"/>
          <a:lstStyle>
            <a:lvl1pPr>
              <a:defRPr b="1">
                <a:latin typeface="+mj-ea"/>
                <a:ea typeface="+mj-ea"/>
              </a:defRPr>
            </a:lvl1pPr>
          </a:lstStyle>
          <a:p>
            <a:r>
              <a:rPr lang="zh-CN" altLang="en-US" dirty="0"/>
              <a:t>标题（微软雅黑，加粗，</a:t>
            </a:r>
            <a:r>
              <a:rPr lang="en-US" altLang="zh-CN" dirty="0"/>
              <a:t>24</a:t>
            </a:r>
            <a:r>
              <a:rPr lang="zh-CN" altLang="en-US" dirty="0"/>
              <a:t>号大小）</a:t>
            </a:r>
          </a:p>
        </p:txBody>
      </p:sp>
    </p:spTree>
    <p:extLst>
      <p:ext uri="{BB962C8B-B14F-4D97-AF65-F5344CB8AC3E}">
        <p14:creationId xmlns:p14="http://schemas.microsoft.com/office/powerpoint/2010/main" val="288630394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图片 7">
            <a:extLst>
              <a:ext uri="{FF2B5EF4-FFF2-40B4-BE49-F238E27FC236}">
                <a16:creationId xmlns:a16="http://schemas.microsoft.com/office/drawing/2014/main" id="{9F4F5F01-85DF-41C6-B821-41808A4F5044}"/>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89748" y="231949"/>
            <a:ext cx="2661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2">
            <a:extLst>
              <a:ext uri="{FF2B5EF4-FFF2-40B4-BE49-F238E27FC236}">
                <a16:creationId xmlns:a16="http://schemas.microsoft.com/office/drawing/2014/main" id="{EF9B6D0C-90D2-40A5-8B5D-196784254E8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l="812" t="8411" r="8250" b="41206"/>
          <a:stretch>
            <a:fillRect/>
          </a:stretch>
        </p:blipFill>
        <p:spPr bwMode="auto">
          <a:xfrm>
            <a:off x="0" y="791753"/>
            <a:ext cx="12858750" cy="5649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5">
            <a:extLst>
              <a:ext uri="{FF2B5EF4-FFF2-40B4-BE49-F238E27FC236}">
                <a16:creationId xmlns:a16="http://schemas.microsoft.com/office/drawing/2014/main" id="{A1E6EE59-CD91-4A16-A7C6-FDA046184E9F}"/>
              </a:ext>
            </a:extLst>
          </p:cNvPr>
          <p:cNvSpPr>
            <a:spLocks noChangeArrowheads="1"/>
          </p:cNvSpPr>
          <p:nvPr userDrawn="1"/>
        </p:nvSpPr>
        <p:spPr bwMode="auto">
          <a:xfrm>
            <a:off x="740743" y="1996145"/>
            <a:ext cx="4824536"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06793" tIns="53397" rIns="106793" bIns="53397" anchor="ctr"/>
          <a:lstStyle>
            <a:lvl1pPr marL="473075" indent="-473075" defTabSz="1068388">
              <a:defRPr>
                <a:solidFill>
                  <a:schemeClr val="tx1"/>
                </a:solidFill>
                <a:latin typeface="Arial" panose="020B0604020202020204" pitchFamily="34" charset="0"/>
                <a:ea typeface="宋体" panose="02010600030101010101" pitchFamily="2" charset="-122"/>
              </a:defRPr>
            </a:lvl1pPr>
            <a:lvl2pPr marL="742950" indent="-285750" defTabSz="1068388">
              <a:defRPr>
                <a:solidFill>
                  <a:schemeClr val="tx1"/>
                </a:solidFill>
                <a:latin typeface="Arial" panose="020B0604020202020204" pitchFamily="34" charset="0"/>
                <a:ea typeface="宋体" panose="02010600030101010101" pitchFamily="2" charset="-122"/>
              </a:defRPr>
            </a:lvl2pPr>
            <a:lvl3pPr marL="1143000" indent="-228600" defTabSz="1068388">
              <a:defRPr>
                <a:solidFill>
                  <a:schemeClr val="tx1"/>
                </a:solidFill>
                <a:latin typeface="Arial" panose="020B0604020202020204" pitchFamily="34" charset="0"/>
                <a:ea typeface="宋体" panose="02010600030101010101" pitchFamily="2" charset="-122"/>
              </a:defRPr>
            </a:lvl3pPr>
            <a:lvl4pPr marL="1600200" indent="-228600" defTabSz="1068388">
              <a:defRPr>
                <a:solidFill>
                  <a:schemeClr val="tx1"/>
                </a:solidFill>
                <a:latin typeface="Arial" panose="020B0604020202020204" pitchFamily="34" charset="0"/>
                <a:ea typeface="宋体" panose="02010600030101010101" pitchFamily="2" charset="-122"/>
              </a:defRPr>
            </a:lvl4pPr>
            <a:lvl5pPr marL="2057400" indent="-228600" defTabSz="1068388">
              <a:defRPr>
                <a:solidFill>
                  <a:schemeClr val="tx1"/>
                </a:solidFill>
                <a:latin typeface="Arial" panose="020B0604020202020204" pitchFamily="34" charset="0"/>
                <a:ea typeface="宋体" panose="02010600030101010101" pitchFamily="2" charset="-122"/>
              </a:defRPr>
            </a:lvl5pPr>
            <a:lvl6pPr marL="2514600" indent="-228600" defTabSz="10683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10683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10683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1068388"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70000"/>
              </a:spcBef>
              <a:buClr>
                <a:srgbClr val="990000"/>
              </a:buClr>
            </a:pPr>
            <a:r>
              <a:rPr lang="zh-CN" altLang="en-US" sz="6000" b="1" dirty="0">
                <a:solidFill>
                  <a:srgbClr val="C00000"/>
                </a:solidFill>
                <a:latin typeface="微软雅黑" panose="020B0503020204020204" pitchFamily="34" charset="-122"/>
                <a:ea typeface="微软雅黑" panose="020B0503020204020204" pitchFamily="34" charset="-122"/>
              </a:rPr>
              <a:t>加强协同    </a:t>
            </a:r>
            <a:endParaRPr lang="en-US" altLang="zh-CN" sz="6000" b="1" dirty="0">
              <a:solidFill>
                <a:srgbClr val="C00000"/>
              </a:solidFill>
              <a:latin typeface="微软雅黑" panose="020B0503020204020204" pitchFamily="34" charset="-122"/>
              <a:ea typeface="微软雅黑" panose="020B0503020204020204" pitchFamily="34" charset="-122"/>
            </a:endParaRPr>
          </a:p>
          <a:p>
            <a:pPr algn="ctr">
              <a:spcBef>
                <a:spcPct val="70000"/>
              </a:spcBef>
              <a:buClr>
                <a:srgbClr val="990000"/>
              </a:buClr>
            </a:pPr>
            <a:r>
              <a:rPr lang="zh-CN" altLang="en-US" sz="6000" b="1" dirty="0">
                <a:solidFill>
                  <a:srgbClr val="C00000"/>
                </a:solidFill>
                <a:latin typeface="微软雅黑" panose="020B0503020204020204" pitchFamily="34" charset="-122"/>
                <a:ea typeface="微软雅黑" panose="020B0503020204020204" pitchFamily="34" charset="-122"/>
              </a:rPr>
              <a:t>融创未来</a:t>
            </a:r>
          </a:p>
        </p:txBody>
      </p:sp>
      <p:sp>
        <p:nvSpPr>
          <p:cNvPr id="6" name="Text Box 10">
            <a:extLst>
              <a:ext uri="{FF2B5EF4-FFF2-40B4-BE49-F238E27FC236}">
                <a16:creationId xmlns:a16="http://schemas.microsoft.com/office/drawing/2014/main" id="{9982BEA5-0A5E-4412-BCE5-DFEBCDB71BDC}"/>
              </a:ext>
            </a:extLst>
          </p:cNvPr>
          <p:cNvSpPr txBox="1">
            <a:spLocks noChangeArrowheads="1"/>
          </p:cNvSpPr>
          <p:nvPr userDrawn="1"/>
        </p:nvSpPr>
        <p:spPr bwMode="auto">
          <a:xfrm>
            <a:off x="452711" y="6568653"/>
            <a:ext cx="20177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06820" tIns="53411" rIns="106820" bIns="53411"/>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70000"/>
              </a:spcBef>
              <a:buClr>
                <a:srgbClr val="990000"/>
              </a:buClr>
              <a:buFont typeface="Wingdings" pitchFamily="2" charset="2"/>
              <a:buNone/>
              <a:defRPr/>
            </a:pPr>
            <a:r>
              <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 2021 </a:t>
            </a:r>
            <a:r>
              <a:rPr lang="zh-CN" altLang="en-US"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迈瑞版权所有</a:t>
            </a:r>
            <a:endPar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375708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pic>
        <p:nvPicPr>
          <p:cNvPr id="3" name="图片 7">
            <a:extLst>
              <a:ext uri="{FF2B5EF4-FFF2-40B4-BE49-F238E27FC236}">
                <a16:creationId xmlns:a16="http://schemas.microsoft.com/office/drawing/2014/main" id="{CB958761-4E8B-4CBD-83EA-6CCFECD094F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789748" y="231949"/>
            <a:ext cx="26614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10">
            <a:extLst>
              <a:ext uri="{FF2B5EF4-FFF2-40B4-BE49-F238E27FC236}">
                <a16:creationId xmlns:a16="http://schemas.microsoft.com/office/drawing/2014/main" id="{C8F2B756-79D8-44C3-8D5A-7C53BC696FEC}"/>
              </a:ext>
            </a:extLst>
          </p:cNvPr>
          <p:cNvSpPr txBox="1">
            <a:spLocks noChangeArrowheads="1"/>
          </p:cNvSpPr>
          <p:nvPr userDrawn="1"/>
        </p:nvSpPr>
        <p:spPr bwMode="auto">
          <a:xfrm>
            <a:off x="452711" y="6568653"/>
            <a:ext cx="20177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06820" tIns="53411" rIns="106820" bIns="53411"/>
          <a:lstStyle>
            <a:lvl1pPr defTabSz="801688" eaLnBrk="0" hangingPunct="0">
              <a:defRPr>
                <a:solidFill>
                  <a:schemeClr val="tx1"/>
                </a:solidFill>
                <a:latin typeface="Arial" pitchFamily="34" charset="0"/>
                <a:ea typeface="宋体" pitchFamily="2" charset="-122"/>
              </a:defRPr>
            </a:lvl1pPr>
            <a:lvl2pPr marL="742950" indent="-285750" defTabSz="801688" eaLnBrk="0" hangingPunct="0">
              <a:defRPr>
                <a:solidFill>
                  <a:schemeClr val="tx1"/>
                </a:solidFill>
                <a:latin typeface="Arial" pitchFamily="34" charset="0"/>
                <a:ea typeface="宋体" pitchFamily="2" charset="-122"/>
              </a:defRPr>
            </a:lvl2pPr>
            <a:lvl3pPr marL="1143000" indent="-228600" defTabSz="801688" eaLnBrk="0" hangingPunct="0">
              <a:defRPr>
                <a:solidFill>
                  <a:schemeClr val="tx1"/>
                </a:solidFill>
                <a:latin typeface="Arial" pitchFamily="34" charset="0"/>
                <a:ea typeface="宋体" pitchFamily="2" charset="-122"/>
              </a:defRPr>
            </a:lvl3pPr>
            <a:lvl4pPr marL="1600200" indent="-228600" defTabSz="801688" eaLnBrk="0" hangingPunct="0">
              <a:defRPr>
                <a:solidFill>
                  <a:schemeClr val="tx1"/>
                </a:solidFill>
                <a:latin typeface="Arial" pitchFamily="34" charset="0"/>
                <a:ea typeface="宋体" pitchFamily="2" charset="-122"/>
              </a:defRPr>
            </a:lvl4pPr>
            <a:lvl5pPr marL="2057400" indent="-228600" defTabSz="801688" eaLnBrk="0" hangingPunct="0">
              <a:defRPr>
                <a:solidFill>
                  <a:schemeClr val="tx1"/>
                </a:solidFill>
                <a:latin typeface="Arial" pitchFamily="34" charset="0"/>
                <a:ea typeface="宋体" pitchFamily="2" charset="-122"/>
              </a:defRPr>
            </a:lvl5pPr>
            <a:lvl6pPr marL="25146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defTabSz="801688"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70000"/>
              </a:spcBef>
              <a:buClr>
                <a:srgbClr val="990000"/>
              </a:buClr>
              <a:buFont typeface="Wingdings" pitchFamily="2" charset="2"/>
              <a:buNone/>
              <a:defRPr/>
            </a:pPr>
            <a:r>
              <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 2021 </a:t>
            </a:r>
            <a:r>
              <a:rPr lang="zh-CN" altLang="en-US"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rPr>
              <a:t>迈瑞版权所有</a:t>
            </a:r>
            <a:endParaRPr lang="en-US" altLang="zh-CN" sz="1067" dirty="0">
              <a:solidFill>
                <a:schemeClr val="bg2">
                  <a:lumMod val="75000"/>
                </a:schemeClr>
              </a:solidFill>
              <a:latin typeface="微软雅黑" panose="020B0503020204020204" pitchFamily="34" charset="-122"/>
              <a:ea typeface="微软雅黑" panose="020B0503020204020204" pitchFamily="34" charset="-122"/>
              <a:cs typeface="Arial Unicode MS" pitchFamily="34" charset="-122"/>
            </a:endParaRPr>
          </a:p>
        </p:txBody>
      </p:sp>
    </p:spTree>
    <p:extLst>
      <p:ext uri="{BB962C8B-B14F-4D97-AF65-F5344CB8AC3E}">
        <p14:creationId xmlns:p14="http://schemas.microsoft.com/office/powerpoint/2010/main" val="198878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7" name="Text Box 10"/>
          <p:cNvSpPr txBox="1">
            <a:spLocks noChangeArrowheads="1"/>
          </p:cNvSpPr>
          <p:nvPr userDrawn="1"/>
        </p:nvSpPr>
        <p:spPr bwMode="auto">
          <a:xfrm>
            <a:off x="1062633" y="6725360"/>
            <a:ext cx="2127499" cy="232717"/>
          </a:xfrm>
          <a:prstGeom prst="rect">
            <a:avLst/>
          </a:prstGeom>
          <a:noFill/>
          <a:ln w="9525" algn="ctr">
            <a:noFill/>
            <a:miter lim="800000"/>
            <a:headEnd/>
            <a:tailEnd/>
          </a:ln>
          <a:effectLst/>
        </p:spPr>
        <p:txBody>
          <a:bodyPr lIns="84492" tIns="42246" rIns="84492" bIns="42246"/>
          <a:lstStyle/>
          <a:p>
            <a:pPr defTabSz="845460" eaLnBrk="0" hangingPunct="0">
              <a:spcBef>
                <a:spcPct val="70000"/>
              </a:spcBef>
              <a:buClr>
                <a:srgbClr val="990000"/>
              </a:buClr>
              <a:buFont typeface="Wingdings" pitchFamily="2" charset="2"/>
              <a:buNone/>
            </a:pPr>
            <a:r>
              <a:rPr lang="en-US" altLang="zh-CN" sz="844" dirty="0">
                <a:ea typeface="Arial Unicode MS" pitchFamily="34" charset="-122"/>
                <a:cs typeface="Arial Unicode MS" pitchFamily="34" charset="-122"/>
              </a:rPr>
              <a:t>© 2016 Mindray Confidential</a:t>
            </a:r>
          </a:p>
        </p:txBody>
      </p:sp>
      <p:sp>
        <p:nvSpPr>
          <p:cNvPr id="8" name="Text Box 11"/>
          <p:cNvSpPr txBox="1">
            <a:spLocks noChangeArrowheads="1"/>
          </p:cNvSpPr>
          <p:nvPr userDrawn="1"/>
        </p:nvSpPr>
        <p:spPr bwMode="auto">
          <a:xfrm>
            <a:off x="368350" y="6680156"/>
            <a:ext cx="794742" cy="324800"/>
          </a:xfrm>
          <a:prstGeom prst="rect">
            <a:avLst/>
          </a:prstGeom>
          <a:noFill/>
          <a:ln w="9525" algn="ctr">
            <a:noFill/>
            <a:miter lim="800000"/>
            <a:headEnd/>
            <a:tailEnd/>
          </a:ln>
          <a:effectLst/>
        </p:spPr>
        <p:txBody>
          <a:bodyPr lIns="84492" tIns="42246" rIns="84492" bIns="42246"/>
          <a:lstStyle/>
          <a:p>
            <a:pPr defTabSz="845460" eaLnBrk="0" hangingPunct="0">
              <a:spcBef>
                <a:spcPct val="70000"/>
              </a:spcBef>
              <a:buClr>
                <a:srgbClr val="990000"/>
              </a:buClr>
              <a:buFont typeface="Wingdings" pitchFamily="2" charset="2"/>
              <a:buNone/>
            </a:pPr>
            <a:fld id="{4790F2AC-F451-484C-996A-A6CEAAFCA2FA}" type="slidenum">
              <a:rPr lang="en-US" altLang="zh-CN" sz="1055">
                <a:ea typeface="Arial Unicode MS" pitchFamily="34" charset="-122"/>
                <a:cs typeface="Arial Unicode MS" pitchFamily="34" charset="-122"/>
              </a:rPr>
              <a:pPr defTabSz="845460" eaLnBrk="0" hangingPunct="0">
                <a:spcBef>
                  <a:spcPct val="70000"/>
                </a:spcBef>
                <a:buClr>
                  <a:srgbClr val="990000"/>
                </a:buClr>
                <a:buFont typeface="Wingdings" pitchFamily="2" charset="2"/>
                <a:buNone/>
              </a:pPr>
              <a:t>‹#›</a:t>
            </a:fld>
            <a:endParaRPr lang="en-US" altLang="zh-CN" sz="1055" dirty="0">
              <a:ea typeface="Arial Unicode MS" pitchFamily="34" charset="-122"/>
              <a:cs typeface="Arial Unicode MS" pitchFamily="34" charset="-122"/>
            </a:endParaRPr>
          </a:p>
        </p:txBody>
      </p:sp>
      <p:sp>
        <p:nvSpPr>
          <p:cNvPr id="9" name="Line 15"/>
          <p:cNvSpPr>
            <a:spLocks noChangeShapeType="1"/>
          </p:cNvSpPr>
          <p:nvPr userDrawn="1"/>
        </p:nvSpPr>
        <p:spPr bwMode="auto">
          <a:xfrm>
            <a:off x="339328" y="6653368"/>
            <a:ext cx="12117586" cy="0"/>
          </a:xfrm>
          <a:prstGeom prst="line">
            <a:avLst/>
          </a:prstGeom>
          <a:noFill/>
          <a:ln w="6350">
            <a:solidFill>
              <a:schemeClr val="tx2"/>
            </a:solidFill>
            <a:round/>
            <a:headEnd/>
            <a:tailEnd/>
          </a:ln>
          <a:effectLst/>
        </p:spPr>
        <p:txBody>
          <a:bodyPr wrap="none" lIns="0" tIns="0" rIns="0" bIns="0" anchor="ctr"/>
          <a:lstStyle/>
          <a:p>
            <a:pPr algn="ctr">
              <a:defRPr/>
            </a:pPr>
            <a:endParaRPr lang="zh-CN" altLang="en-US">
              <a:ea typeface="宋体" pitchFamily="2" charset="-122"/>
            </a:endParaRPr>
          </a:p>
        </p:txBody>
      </p:sp>
      <p:pic>
        <p:nvPicPr>
          <p:cNvPr id="10" name="Picture 10" descr="logo"/>
          <p:cNvPicPr>
            <a:picLocks noChangeAspect="1" noChangeArrowheads="1"/>
          </p:cNvPicPr>
          <p:nvPr userDrawn="1"/>
        </p:nvPicPr>
        <p:blipFill>
          <a:blip r:embed="rId2" cstate="print"/>
          <a:srcRect/>
          <a:stretch>
            <a:fillRect/>
          </a:stretch>
        </p:blipFill>
        <p:spPr bwMode="auto">
          <a:xfrm>
            <a:off x="10028040" y="6715315"/>
            <a:ext cx="2361902" cy="313079"/>
          </a:xfrm>
          <a:prstGeom prst="rect">
            <a:avLst/>
          </a:prstGeom>
          <a:noFill/>
        </p:spPr>
      </p:pic>
      <p:sp>
        <p:nvSpPr>
          <p:cNvPr id="13" name="标题 1"/>
          <p:cNvSpPr>
            <a:spLocks noGrp="1"/>
          </p:cNvSpPr>
          <p:nvPr>
            <p:ph type="title"/>
          </p:nvPr>
        </p:nvSpPr>
        <p:spPr>
          <a:xfrm>
            <a:off x="642938" y="289641"/>
            <a:ext cx="11572875" cy="1205442"/>
          </a:xfrm>
        </p:spPr>
        <p:txBody>
          <a:bodyPr/>
          <a:lstStyle>
            <a:lvl1pPr algn="l">
              <a:defRPr>
                <a:latin typeface="方正兰亭黑3_GBK" pitchFamily="2" charset="-122"/>
                <a:ea typeface="方正兰亭黑3_GBK" pitchFamily="2" charset="-122"/>
              </a:defRPr>
            </a:lvl1pPr>
          </a:lstStyle>
          <a:p>
            <a:r>
              <a:rPr lang="zh-CN" altLang="en-US" dirty="0"/>
              <a:t>单击此处编辑母版标题样式</a:t>
            </a:r>
          </a:p>
        </p:txBody>
      </p:sp>
      <p:sp>
        <p:nvSpPr>
          <p:cNvPr id="14" name="内容占位符 2"/>
          <p:cNvSpPr>
            <a:spLocks noGrp="1"/>
          </p:cNvSpPr>
          <p:nvPr>
            <p:ph idx="1"/>
          </p:nvPr>
        </p:nvSpPr>
        <p:spPr>
          <a:xfrm>
            <a:off x="642938" y="1687619"/>
            <a:ext cx="11572875" cy="4773215"/>
          </a:xfrm>
        </p:spPr>
        <p:txBody>
          <a:bodyPr/>
          <a:lstStyle>
            <a:lvl1pPr algn="l">
              <a:defRPr>
                <a:latin typeface="方正兰亭黑3_GBK" pitchFamily="2" charset="-122"/>
                <a:ea typeface="方正兰亭黑3_GBK" pitchFamily="2" charset="-122"/>
              </a:defRPr>
            </a:lvl1pPr>
            <a:lvl2pPr algn="l">
              <a:defRPr>
                <a:latin typeface="方正兰亭黑3_GBK" pitchFamily="2" charset="-122"/>
                <a:ea typeface="方正兰亭黑3_GBK" pitchFamily="2" charset="-122"/>
              </a:defRPr>
            </a:lvl2pPr>
            <a:lvl3pPr algn="l">
              <a:defRPr>
                <a:latin typeface="方正兰亭黑3_GBK" pitchFamily="2" charset="-122"/>
                <a:ea typeface="方正兰亭黑3_GBK" pitchFamily="2" charset="-122"/>
              </a:defRPr>
            </a:lvl3pPr>
            <a:lvl4pPr algn="l">
              <a:defRPr>
                <a:latin typeface="方正兰亭黑3_GBK" pitchFamily="2" charset="-122"/>
                <a:ea typeface="方正兰亭黑3_GBK" pitchFamily="2" charset="-122"/>
              </a:defRPr>
            </a:lvl4pPr>
            <a:lvl5pPr algn="l">
              <a:defRPr>
                <a:latin typeface="方正兰亭黑3_GBK" pitchFamily="2" charset="-122"/>
                <a:ea typeface="方正兰亭黑3_GBK"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64781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538E40E7-B937-441A-A707-9F500359E119}"/>
              </a:ext>
            </a:extLst>
          </p:cNvPr>
          <p:cNvSpPr>
            <a:spLocks noGrp="1"/>
          </p:cNvSpPr>
          <p:nvPr>
            <p:ph type="title"/>
          </p:nvPr>
        </p:nvSpPr>
        <p:spPr>
          <a:xfrm>
            <a:off x="884039" y="385072"/>
            <a:ext cx="11090672" cy="1397978"/>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15139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3991" r:id="rId1"/>
    <p:sldLayoutId id="2147483990" r:id="rId2"/>
    <p:sldLayoutId id="2147483992" r:id="rId3"/>
    <p:sldLayoutId id="2147483993" r:id="rId4"/>
    <p:sldLayoutId id="2147483994" r:id="rId5"/>
    <p:sldLayoutId id="2147483995" r:id="rId6"/>
    <p:sldLayoutId id="2147483996" r:id="rId7"/>
  </p:sldLayoutIdLst>
  <p:txStyles>
    <p:titleStyle>
      <a:lvl1pPr algn="l" defTabSz="914430" rtl="0" eaLnBrk="1" latinLnBrk="0" hangingPunct="1">
        <a:lnSpc>
          <a:spcPct val="90000"/>
        </a:lnSpc>
        <a:spcBef>
          <a:spcPct val="0"/>
        </a:spcBef>
        <a:buNone/>
        <a:defRPr sz="2400" kern="1200">
          <a:solidFill>
            <a:schemeClr val="tx1"/>
          </a:solidFill>
          <a:latin typeface="+mj-lt"/>
          <a:ea typeface="+mj-ea"/>
          <a:cs typeface="+mj-cs"/>
        </a:defRPr>
      </a:lvl1pPr>
    </p:titleStyle>
    <p:bodyStyle>
      <a:lvl1pPr marL="228609" indent="-228609" algn="l" defTabSz="91443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26" indent="-228609" algn="l" defTabSz="91443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38" indent="-228609" algn="l" defTabSz="91443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53"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67"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84"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00"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16"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30" indent="-228609" algn="l" defTabSz="91443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30" rtl="0" eaLnBrk="1" latinLnBrk="0" hangingPunct="1">
        <a:defRPr sz="1800" kern="1200">
          <a:solidFill>
            <a:schemeClr val="tx1"/>
          </a:solidFill>
          <a:latin typeface="+mn-lt"/>
          <a:ea typeface="+mn-ea"/>
          <a:cs typeface="+mn-cs"/>
        </a:defRPr>
      </a:lvl1pPr>
      <a:lvl2pPr marL="457215" algn="l" defTabSz="914430" rtl="0" eaLnBrk="1" latinLnBrk="0" hangingPunct="1">
        <a:defRPr sz="1800" kern="1200">
          <a:solidFill>
            <a:schemeClr val="tx1"/>
          </a:solidFill>
          <a:latin typeface="+mn-lt"/>
          <a:ea typeface="+mn-ea"/>
          <a:cs typeface="+mn-cs"/>
        </a:defRPr>
      </a:lvl2pPr>
      <a:lvl3pPr marL="914430" algn="l" defTabSz="914430" rtl="0" eaLnBrk="1" latinLnBrk="0" hangingPunct="1">
        <a:defRPr sz="1800" kern="1200">
          <a:solidFill>
            <a:schemeClr val="tx1"/>
          </a:solidFill>
          <a:latin typeface="+mn-lt"/>
          <a:ea typeface="+mn-ea"/>
          <a:cs typeface="+mn-cs"/>
        </a:defRPr>
      </a:lvl3pPr>
      <a:lvl4pPr marL="1371646" algn="l" defTabSz="914430" rtl="0" eaLnBrk="1" latinLnBrk="0" hangingPunct="1">
        <a:defRPr sz="1800" kern="1200">
          <a:solidFill>
            <a:schemeClr val="tx1"/>
          </a:solidFill>
          <a:latin typeface="+mn-lt"/>
          <a:ea typeface="+mn-ea"/>
          <a:cs typeface="+mn-cs"/>
        </a:defRPr>
      </a:lvl4pPr>
      <a:lvl5pPr marL="1828862" algn="l" defTabSz="914430" rtl="0" eaLnBrk="1" latinLnBrk="0" hangingPunct="1">
        <a:defRPr sz="1800" kern="1200">
          <a:solidFill>
            <a:schemeClr val="tx1"/>
          </a:solidFill>
          <a:latin typeface="+mn-lt"/>
          <a:ea typeface="+mn-ea"/>
          <a:cs typeface="+mn-cs"/>
        </a:defRPr>
      </a:lvl5pPr>
      <a:lvl6pPr marL="2286078" algn="l" defTabSz="914430" rtl="0" eaLnBrk="1" latinLnBrk="0" hangingPunct="1">
        <a:defRPr sz="1800" kern="1200">
          <a:solidFill>
            <a:schemeClr val="tx1"/>
          </a:solidFill>
          <a:latin typeface="+mn-lt"/>
          <a:ea typeface="+mn-ea"/>
          <a:cs typeface="+mn-cs"/>
        </a:defRPr>
      </a:lvl6pPr>
      <a:lvl7pPr marL="2743293" algn="l" defTabSz="914430" rtl="0" eaLnBrk="1" latinLnBrk="0" hangingPunct="1">
        <a:defRPr sz="1800" kern="1200">
          <a:solidFill>
            <a:schemeClr val="tx1"/>
          </a:solidFill>
          <a:latin typeface="+mn-lt"/>
          <a:ea typeface="+mn-ea"/>
          <a:cs typeface="+mn-cs"/>
        </a:defRPr>
      </a:lvl7pPr>
      <a:lvl8pPr marL="3200507" algn="l" defTabSz="914430" rtl="0" eaLnBrk="1" latinLnBrk="0" hangingPunct="1">
        <a:defRPr sz="1800" kern="1200">
          <a:solidFill>
            <a:schemeClr val="tx1"/>
          </a:solidFill>
          <a:latin typeface="+mn-lt"/>
          <a:ea typeface="+mn-ea"/>
          <a:cs typeface="+mn-cs"/>
        </a:defRPr>
      </a:lvl8pPr>
      <a:lvl9pPr marL="3657723" algn="l" defTabSz="91443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11.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51.jpeg"/><Relationship Id="rId5" Type="http://schemas.openxmlformats.org/officeDocument/2006/relationships/tags" Target="../tags/tag8.xml"/><Relationship Id="rId10" Type="http://schemas.openxmlformats.org/officeDocument/2006/relationships/slideLayout" Target="../slideLayouts/slideLayout3.xml"/><Relationship Id="rId4" Type="http://schemas.openxmlformats.org/officeDocument/2006/relationships/tags" Target="../tags/tag7.xml"/><Relationship Id="rId9"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3.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07DCFFF8-8824-A14B-8D4D-BB31ED9A272B}"/>
              </a:ext>
            </a:extLst>
          </p:cNvPr>
          <p:cNvPicPr>
            <a:picLocks noChangeAspect="1"/>
          </p:cNvPicPr>
          <p:nvPr/>
        </p:nvPicPr>
        <p:blipFill rotWithShape="1">
          <a:blip r:embed="rId3"/>
          <a:srcRect l="6293" r="6293"/>
          <a:stretch/>
        </p:blipFill>
        <p:spPr>
          <a:xfrm>
            <a:off x="353" y="-28066"/>
            <a:ext cx="12858044" cy="7333078"/>
          </a:xfrm>
          <a:prstGeom prst="rect">
            <a:avLst/>
          </a:prstGeom>
        </p:spPr>
      </p:pic>
      <p:sp>
        <p:nvSpPr>
          <p:cNvPr id="3" name="矩形 2">
            <a:extLst>
              <a:ext uri="{FF2B5EF4-FFF2-40B4-BE49-F238E27FC236}">
                <a16:creationId xmlns:a16="http://schemas.microsoft.com/office/drawing/2014/main" id="{EA344B25-997F-BB49-B147-95F6C08DCCDA}"/>
              </a:ext>
            </a:extLst>
          </p:cNvPr>
          <p:cNvSpPr/>
          <p:nvPr/>
        </p:nvSpPr>
        <p:spPr>
          <a:xfrm>
            <a:off x="640770" y="2840630"/>
            <a:ext cx="11807159" cy="477054"/>
          </a:xfrm>
          <a:prstGeom prst="rect">
            <a:avLst/>
          </a:prstGeom>
        </p:spPr>
        <p:txBody>
          <a:bodyPr wrap="square">
            <a:spAutoFit/>
          </a:bodyPr>
          <a:lstStyle/>
          <a:p>
            <a:r>
              <a:rPr lang="en-US" altLang="zh-CN" sz="2500" b="1" spc="316" dirty="0">
                <a:solidFill>
                  <a:schemeClr val="bg1"/>
                </a:solidFill>
                <a:latin typeface="DengXian" panose="02010600030101010101" pitchFamily="2" charset="-122"/>
                <a:ea typeface="DengXian" panose="02010600030101010101" pitchFamily="2" charset="-122"/>
              </a:rPr>
              <a:t>Troubleshooting Guide – Contamination Error HS-50F</a:t>
            </a:r>
          </a:p>
        </p:txBody>
      </p:sp>
      <p:pic>
        <p:nvPicPr>
          <p:cNvPr id="5" name="Picture 4" descr="Text, logo&#10;&#10;Description automatically generated">
            <a:extLst>
              <a:ext uri="{FF2B5EF4-FFF2-40B4-BE49-F238E27FC236}">
                <a16:creationId xmlns:a16="http://schemas.microsoft.com/office/drawing/2014/main" id="{D079C995-70D9-1B4B-8AC2-43B2A1B85760}"/>
              </a:ext>
            </a:extLst>
          </p:cNvPr>
          <p:cNvPicPr>
            <a:picLocks noChangeAspect="1"/>
          </p:cNvPicPr>
          <p:nvPr/>
        </p:nvPicPr>
        <p:blipFill>
          <a:blip r:embed="rId4"/>
          <a:stretch>
            <a:fillRect/>
          </a:stretch>
        </p:blipFill>
        <p:spPr>
          <a:xfrm>
            <a:off x="7485572" y="579711"/>
            <a:ext cx="5865853" cy="819886"/>
          </a:xfrm>
          <a:prstGeom prst="rect">
            <a:avLst/>
          </a:prstGeom>
        </p:spPr>
      </p:pic>
      <p:sp>
        <p:nvSpPr>
          <p:cNvPr id="6" name="Rectangle 5"/>
          <p:cNvSpPr txBox="1">
            <a:spLocks noChangeArrowheads="1"/>
          </p:cNvSpPr>
          <p:nvPr/>
        </p:nvSpPr>
        <p:spPr>
          <a:xfrm>
            <a:off x="3774811" y="5411428"/>
            <a:ext cx="8898135" cy="169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6435" tIns="48218" rIns="96435" bIns="48218" numCol="1" anchor="t" anchorCtr="0" compatLnSpc="1">
            <a:prstTxWarp prst="textNoShape">
              <a:avLst/>
            </a:prstTxWarp>
          </a:bodyPr>
          <a:lstStyle>
            <a:lvl1pPr indent="0" fontAlgn="base">
              <a:lnSpc>
                <a:spcPct val="130000"/>
              </a:lnSpc>
              <a:spcBef>
                <a:spcPct val="0"/>
              </a:spcBef>
              <a:spcAft>
                <a:spcPct val="0"/>
              </a:spcAft>
              <a:buClr>
                <a:srgbClr val="C7000B"/>
              </a:buClr>
              <a:buFont typeface="Wingdings" pitchFamily="2" charset="2"/>
              <a:buNone/>
              <a:defRPr sz="2400">
                <a:solidFill>
                  <a:schemeClr val="bg1"/>
                </a:solidFill>
                <a:latin typeface="方正兰亭黑6_GBK" pitchFamily="2" charset="-122"/>
                <a:ea typeface="方正兰亭黑6_GBK" pitchFamily="2" charset="-122"/>
              </a:defRPr>
            </a:lvl1pPr>
            <a:lvl2pPr marL="742950" indent="-285750" eaLnBrk="0" fontAlgn="base" hangingPunct="0">
              <a:lnSpc>
                <a:spcPct val="130000"/>
              </a:lnSpc>
              <a:spcBef>
                <a:spcPct val="0"/>
              </a:spcBef>
              <a:spcAft>
                <a:spcPct val="0"/>
              </a:spcAft>
              <a:buClr>
                <a:srgbClr val="C7000B"/>
              </a:buClr>
              <a:buFont typeface="Wingdings" panose="05000000000000000000" pitchFamily="2" charset="2"/>
              <a:buChar char="l"/>
              <a:defRPr>
                <a:solidFill>
                  <a:srgbClr val="4D4D4D"/>
                </a:solidFill>
              </a:defRPr>
            </a:lvl2pPr>
            <a:lvl3pPr marL="1143000" indent="-228600" eaLnBrk="0" fontAlgn="base" hangingPunct="0">
              <a:lnSpc>
                <a:spcPct val="130000"/>
              </a:lnSpc>
              <a:spcBef>
                <a:spcPct val="0"/>
              </a:spcBef>
              <a:spcAft>
                <a:spcPct val="0"/>
              </a:spcAft>
              <a:buClr>
                <a:srgbClr val="C7000B"/>
              </a:buClr>
              <a:buFont typeface="Wingdings" panose="05000000000000000000" pitchFamily="2" charset="2"/>
              <a:buChar char="l"/>
              <a:defRPr sz="1600">
                <a:solidFill>
                  <a:srgbClr val="4D4D4D"/>
                </a:solidFill>
              </a:defRPr>
            </a:lvl3pPr>
            <a:lvl4pPr marL="1600200" indent="-228600" eaLnBrk="0" fontAlgn="base" hangingPunct="0">
              <a:lnSpc>
                <a:spcPct val="130000"/>
              </a:lnSpc>
              <a:spcBef>
                <a:spcPct val="0"/>
              </a:spcBef>
              <a:spcAft>
                <a:spcPct val="0"/>
              </a:spcAft>
              <a:buClr>
                <a:srgbClr val="C7000B"/>
              </a:buClr>
              <a:buFont typeface="Wingdings" panose="05000000000000000000" pitchFamily="2" charset="2"/>
              <a:buChar char="l"/>
              <a:defRPr sz="1400">
                <a:solidFill>
                  <a:srgbClr val="4D4D4D"/>
                </a:solidFill>
              </a:defRPr>
            </a:lvl4pPr>
            <a:lvl5pPr marL="2057400" indent="-228600" eaLnBrk="0" fontAlgn="base" hangingPunct="0">
              <a:spcBef>
                <a:spcPct val="20000"/>
              </a:spcBef>
              <a:spcAft>
                <a:spcPct val="0"/>
              </a:spcAft>
              <a:buChar char="»"/>
              <a:defRPr sz="2000">
                <a:solidFill>
                  <a:srgbClr val="4D4D4D"/>
                </a:solidFill>
              </a:defRPr>
            </a:lvl5pPr>
            <a:lvl6pPr marL="2514600" indent="-228600" fontAlgn="base">
              <a:spcBef>
                <a:spcPct val="20000"/>
              </a:spcBef>
              <a:spcAft>
                <a:spcPct val="0"/>
              </a:spcAft>
              <a:buChar char="»"/>
              <a:defRPr sz="2000">
                <a:solidFill>
                  <a:srgbClr val="4D4D4D"/>
                </a:solidFill>
              </a:defRPr>
            </a:lvl6pPr>
            <a:lvl7pPr marL="2971800" indent="-228600" fontAlgn="base">
              <a:spcBef>
                <a:spcPct val="20000"/>
              </a:spcBef>
              <a:spcAft>
                <a:spcPct val="0"/>
              </a:spcAft>
              <a:buChar char="»"/>
              <a:defRPr sz="2000">
                <a:solidFill>
                  <a:srgbClr val="4D4D4D"/>
                </a:solidFill>
              </a:defRPr>
            </a:lvl7pPr>
            <a:lvl8pPr marL="3429000" indent="-228600" fontAlgn="base">
              <a:spcBef>
                <a:spcPct val="20000"/>
              </a:spcBef>
              <a:spcAft>
                <a:spcPct val="0"/>
              </a:spcAft>
              <a:buChar char="»"/>
              <a:defRPr sz="2000">
                <a:solidFill>
                  <a:srgbClr val="4D4D4D"/>
                </a:solidFill>
              </a:defRPr>
            </a:lvl8pPr>
            <a:lvl9pPr marL="3886200" indent="-228600" fontAlgn="base">
              <a:spcBef>
                <a:spcPct val="20000"/>
              </a:spcBef>
              <a:spcAft>
                <a:spcPct val="0"/>
              </a:spcAft>
              <a:buChar char="»"/>
              <a:defRPr sz="2000">
                <a:solidFill>
                  <a:srgbClr val="4D4D4D"/>
                </a:solidFill>
              </a:defRPr>
            </a:lvl9pPr>
          </a:lstStyle>
          <a:p>
            <a:pPr algn="r">
              <a:spcBef>
                <a:spcPct val="50000"/>
              </a:spcBef>
            </a:pPr>
            <a:r>
              <a:rPr lang="en-US" altLang="zh-CN" sz="1476" dirty="0">
                <a:latin typeface="DengXian" panose="02010600030101010101" pitchFamily="2" charset="-122"/>
                <a:ea typeface="DengXian" panose="02010600030101010101" pitchFamily="2" charset="-122"/>
              </a:rPr>
              <a:t>--- Marcos Magalhaes</a:t>
            </a:r>
          </a:p>
          <a:p>
            <a:pPr algn="r">
              <a:spcBef>
                <a:spcPct val="50000"/>
              </a:spcBef>
            </a:pPr>
            <a:r>
              <a:rPr lang="en-US" altLang="zh-CN" sz="1476" dirty="0">
                <a:latin typeface="DengXian" panose="02010600030101010101" pitchFamily="2" charset="-122"/>
                <a:ea typeface="DengXian" panose="02010600030101010101" pitchFamily="2" charset="-122"/>
              </a:rPr>
              <a:t>MIS Customer Service Department – Mindray LATAM</a:t>
            </a:r>
            <a:endParaRPr lang="zh-CN" altLang="en-US" sz="1476" dirty="0">
              <a:latin typeface="DengXian" panose="02010600030101010101" pitchFamily="2" charset="-122"/>
              <a:ea typeface="DengXian" panose="02010600030101010101" pitchFamily="2" charset="-122"/>
            </a:endParaRPr>
          </a:p>
          <a:p>
            <a:pPr lvl="0">
              <a:defRPr/>
            </a:pPr>
            <a:endParaRPr lang="zh-CN" altLang="en-US" sz="1476" dirty="0">
              <a:solidFill>
                <a:srgbClr val="C00000"/>
              </a:solidFill>
              <a:latin typeface="DengXian" panose="02010600030101010101" pitchFamily="2" charset="-122"/>
              <a:ea typeface="DengXian" panose="02010600030101010101" pitchFamily="2" charset="-122"/>
            </a:endParaRPr>
          </a:p>
          <a:p>
            <a:endParaRPr lang="zh-CN" altLang="en-US" sz="1898" dirty="0"/>
          </a:p>
        </p:txBody>
      </p:sp>
    </p:spTree>
    <p:extLst>
      <p:ext uri="{BB962C8B-B14F-4D97-AF65-F5344CB8AC3E}">
        <p14:creationId xmlns:p14="http://schemas.microsoft.com/office/powerpoint/2010/main" val="13866773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Software Upgrading Procedure – v1.0</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3942169"/>
          </a:xfrm>
          <a:prstGeom prst="rect">
            <a:avLst/>
          </a:prstGeom>
        </p:spPr>
        <p:txBody>
          <a:bodyPr wrap="square">
            <a:spAutoFit/>
          </a:bodyPr>
          <a:lstStyle/>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Click </a:t>
            </a:r>
            <a:r>
              <a:rPr lang="en-US" altLang="zh-CN" sz="1200" b="1" kern="100" dirty="0">
                <a:latin typeface="DengXian" panose="02010600030101010101" pitchFamily="2" charset="-122"/>
                <a:ea typeface="DengXian" panose="02010600030101010101" pitchFamily="2" charset="-122"/>
                <a:cs typeface="Times New Roman" panose="02020603050405020304" pitchFamily="18" charset="0"/>
              </a:rPr>
              <a:t>Start</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 and then turn on the insufflator. The device automatically starts upgrading</a:t>
            </a:r>
          </a:p>
        </p:txBody>
      </p:sp>
      <p:pic>
        <p:nvPicPr>
          <p:cNvPr id="5" name="Picture 4">
            <a:extLst>
              <a:ext uri="{FF2B5EF4-FFF2-40B4-BE49-F238E27FC236}">
                <a16:creationId xmlns:a16="http://schemas.microsoft.com/office/drawing/2014/main" id="{1388BDB8-CF1B-AD70-0781-721C8775B0F4}"/>
              </a:ext>
            </a:extLst>
          </p:cNvPr>
          <p:cNvPicPr>
            <a:picLocks noChangeAspect="1"/>
          </p:cNvPicPr>
          <p:nvPr/>
        </p:nvPicPr>
        <p:blipFill>
          <a:blip r:embed="rId2"/>
          <a:stretch>
            <a:fillRect/>
          </a:stretch>
        </p:blipFill>
        <p:spPr>
          <a:xfrm>
            <a:off x="329284" y="694680"/>
            <a:ext cx="6487430" cy="3781953"/>
          </a:xfrm>
          <a:prstGeom prst="rect">
            <a:avLst/>
          </a:prstGeom>
        </p:spPr>
      </p:pic>
    </p:spTree>
    <p:extLst>
      <p:ext uri="{BB962C8B-B14F-4D97-AF65-F5344CB8AC3E}">
        <p14:creationId xmlns:p14="http://schemas.microsoft.com/office/powerpoint/2010/main" val="1715767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Software Upgrading Procedure – v1.0</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2280176"/>
          </a:xfrm>
          <a:prstGeom prst="rect">
            <a:avLst/>
          </a:prstGeom>
        </p:spPr>
        <p:txBody>
          <a:bodyPr wrap="square">
            <a:spAutoFit/>
          </a:bodyPr>
          <a:lstStyle/>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After the upgrade is complete, turn off the insufflator, unplug the network cable to complete the upgrade. The prompt of upgrade completion may be different</a:t>
            </a:r>
          </a:p>
        </p:txBody>
      </p:sp>
      <p:pic>
        <p:nvPicPr>
          <p:cNvPr id="7" name="Picture 6">
            <a:extLst>
              <a:ext uri="{FF2B5EF4-FFF2-40B4-BE49-F238E27FC236}">
                <a16:creationId xmlns:a16="http://schemas.microsoft.com/office/drawing/2014/main" id="{F404ADBC-63B1-F5C2-59BF-E867E218FC7C}"/>
              </a:ext>
            </a:extLst>
          </p:cNvPr>
          <p:cNvPicPr>
            <a:picLocks noChangeAspect="1"/>
          </p:cNvPicPr>
          <p:nvPr/>
        </p:nvPicPr>
        <p:blipFill>
          <a:blip r:embed="rId2"/>
          <a:stretch>
            <a:fillRect/>
          </a:stretch>
        </p:blipFill>
        <p:spPr>
          <a:xfrm>
            <a:off x="308696" y="991124"/>
            <a:ext cx="9219673" cy="1905121"/>
          </a:xfrm>
          <a:prstGeom prst="rect">
            <a:avLst/>
          </a:prstGeom>
        </p:spPr>
      </p:pic>
      <p:pic>
        <p:nvPicPr>
          <p:cNvPr id="9" name="Picture 8">
            <a:extLst>
              <a:ext uri="{FF2B5EF4-FFF2-40B4-BE49-F238E27FC236}">
                <a16:creationId xmlns:a16="http://schemas.microsoft.com/office/drawing/2014/main" id="{1B80ADF8-4E71-7D4A-C837-9FE82C792A7B}"/>
              </a:ext>
            </a:extLst>
          </p:cNvPr>
          <p:cNvPicPr>
            <a:picLocks noChangeAspect="1"/>
          </p:cNvPicPr>
          <p:nvPr/>
        </p:nvPicPr>
        <p:blipFill>
          <a:blip r:embed="rId3"/>
          <a:stretch>
            <a:fillRect/>
          </a:stretch>
        </p:blipFill>
        <p:spPr>
          <a:xfrm>
            <a:off x="2316491" y="3472309"/>
            <a:ext cx="7211878" cy="3168352"/>
          </a:xfrm>
          <a:prstGeom prst="rect">
            <a:avLst/>
          </a:prstGeom>
        </p:spPr>
      </p:pic>
    </p:spTree>
    <p:extLst>
      <p:ext uri="{BB962C8B-B14F-4D97-AF65-F5344CB8AC3E}">
        <p14:creationId xmlns:p14="http://schemas.microsoft.com/office/powerpoint/2010/main" val="1666406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01E782D-9F4D-4888-8E50-6BC65AC2030C}"/>
              </a:ext>
            </a:extLst>
          </p:cNvPr>
          <p:cNvSpPr/>
          <p:nvPr/>
        </p:nvSpPr>
        <p:spPr>
          <a:xfrm>
            <a:off x="-1" y="2824237"/>
            <a:ext cx="12858751" cy="13464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DengXian" panose="02010600030101010101" pitchFamily="2" charset="-122"/>
                <a:ea typeface="DengXian" panose="02010600030101010101" pitchFamily="2" charset="-122"/>
              </a:rPr>
              <a:t>USB Flash Drive Upgrade</a:t>
            </a:r>
            <a:endParaRPr lang="zh-CN" altLang="en-US" sz="30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41000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Preparation for Error Log Extraction - HS-50F</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0BEB1464-09E4-AB2E-7311-0F768A971C30}"/>
              </a:ext>
            </a:extLst>
          </p:cNvPr>
          <p:cNvPicPr>
            <a:picLocks noChangeAspect="1"/>
          </p:cNvPicPr>
          <p:nvPr/>
        </p:nvPicPr>
        <p:blipFill>
          <a:blip r:embed="rId2"/>
          <a:stretch>
            <a:fillRect/>
          </a:stretch>
        </p:blipFill>
        <p:spPr>
          <a:xfrm>
            <a:off x="7882768" y="1999275"/>
            <a:ext cx="3291273" cy="2061566"/>
          </a:xfrm>
          <a:prstGeom prst="rect">
            <a:avLst/>
          </a:prstGeom>
        </p:spPr>
      </p:pic>
      <p:pic>
        <p:nvPicPr>
          <p:cNvPr id="9" name="图片 7">
            <a:extLst>
              <a:ext uri="{FF2B5EF4-FFF2-40B4-BE49-F238E27FC236}">
                <a16:creationId xmlns:a16="http://schemas.microsoft.com/office/drawing/2014/main" id="{116726D6-471D-95CD-30DE-544AD7E700F9}"/>
              </a:ext>
            </a:extLst>
          </p:cNvPr>
          <p:cNvPicPr>
            <a:picLocks noChangeAspect="1"/>
          </p:cNvPicPr>
          <p:nvPr/>
        </p:nvPicPr>
        <p:blipFill>
          <a:blip r:embed="rId3"/>
          <a:stretch>
            <a:fillRect/>
          </a:stretch>
        </p:blipFill>
        <p:spPr>
          <a:xfrm>
            <a:off x="10789422" y="3720637"/>
            <a:ext cx="529694" cy="493819"/>
          </a:xfrm>
          <a:prstGeom prst="rect">
            <a:avLst/>
          </a:prstGeom>
        </p:spPr>
      </p:pic>
      <p:pic>
        <p:nvPicPr>
          <p:cNvPr id="10" name="Picture 9">
            <a:extLst>
              <a:ext uri="{FF2B5EF4-FFF2-40B4-BE49-F238E27FC236}">
                <a16:creationId xmlns:a16="http://schemas.microsoft.com/office/drawing/2014/main" id="{4B4E8098-8E6E-F82E-3F44-585E771758E4}"/>
              </a:ext>
            </a:extLst>
          </p:cNvPr>
          <p:cNvPicPr>
            <a:picLocks noChangeAspect="1"/>
          </p:cNvPicPr>
          <p:nvPr/>
        </p:nvPicPr>
        <p:blipFill>
          <a:blip r:embed="rId4"/>
          <a:stretch>
            <a:fillRect/>
          </a:stretch>
        </p:blipFill>
        <p:spPr>
          <a:xfrm>
            <a:off x="7882768" y="4692660"/>
            <a:ext cx="3171501" cy="2078729"/>
          </a:xfrm>
          <a:prstGeom prst="rect">
            <a:avLst/>
          </a:prstGeom>
        </p:spPr>
      </p:pic>
      <p:pic>
        <p:nvPicPr>
          <p:cNvPr id="11" name="图片 8">
            <a:extLst>
              <a:ext uri="{FF2B5EF4-FFF2-40B4-BE49-F238E27FC236}">
                <a16:creationId xmlns:a16="http://schemas.microsoft.com/office/drawing/2014/main" id="{E518D359-DBBB-BBCA-4B84-757A26B5EC93}"/>
              </a:ext>
            </a:extLst>
          </p:cNvPr>
          <p:cNvPicPr>
            <a:picLocks noChangeAspect="1"/>
          </p:cNvPicPr>
          <p:nvPr/>
        </p:nvPicPr>
        <p:blipFill>
          <a:blip r:embed="rId5"/>
          <a:stretch>
            <a:fillRect/>
          </a:stretch>
        </p:blipFill>
        <p:spPr>
          <a:xfrm>
            <a:off x="10633753" y="6336345"/>
            <a:ext cx="472775" cy="444745"/>
          </a:xfrm>
          <a:prstGeom prst="rect">
            <a:avLst/>
          </a:prstGeom>
        </p:spPr>
      </p:pic>
      <p:sp>
        <p:nvSpPr>
          <p:cNvPr id="12" name="TextBox 11">
            <a:extLst>
              <a:ext uri="{FF2B5EF4-FFF2-40B4-BE49-F238E27FC236}">
                <a16:creationId xmlns:a16="http://schemas.microsoft.com/office/drawing/2014/main" id="{A2549DAF-75D2-14C9-A546-D1964BB669D0}"/>
              </a:ext>
            </a:extLst>
          </p:cNvPr>
          <p:cNvSpPr txBox="1"/>
          <p:nvPr/>
        </p:nvSpPr>
        <p:spPr>
          <a:xfrm>
            <a:off x="7753971" y="1642738"/>
            <a:ext cx="3409476" cy="319446"/>
          </a:xfrm>
          <a:prstGeom prst="rect">
            <a:avLst/>
          </a:prstGeom>
          <a:noFill/>
        </p:spPr>
        <p:txBody>
          <a:bodyPr wrap="square" rtlCol="0">
            <a:spAutoFit/>
          </a:bodyPr>
          <a:lstStyle/>
          <a:p>
            <a:pPr algn="ctr"/>
            <a:r>
              <a:rPr lang="pt-BR" sz="1476" b="1" dirty="0">
                <a:latin typeface="DengXian" panose="02010600030101010101" pitchFamily="2" charset="-122"/>
                <a:ea typeface="DengXian" panose="02010600030101010101" pitchFamily="2" charset="-122"/>
              </a:rPr>
              <a:t>FAT32 </a:t>
            </a:r>
            <a:r>
              <a:rPr lang="pt-BR" sz="1476" b="1" dirty="0" err="1">
                <a:latin typeface="DengXian" panose="02010600030101010101" pitchFamily="2" charset="-122"/>
                <a:ea typeface="DengXian" panose="02010600030101010101" pitchFamily="2" charset="-122"/>
              </a:rPr>
              <a:t>compatibility</a:t>
            </a:r>
            <a:r>
              <a:rPr lang="pt-BR" sz="1476" b="1" dirty="0">
                <a:latin typeface="DengXian" panose="02010600030101010101" pitchFamily="2" charset="-122"/>
                <a:ea typeface="DengXian" panose="02010600030101010101" pitchFamily="2" charset="-122"/>
              </a:rPr>
              <a:t> </a:t>
            </a:r>
            <a:r>
              <a:rPr lang="pt-BR" sz="1476" b="1" dirty="0" err="1">
                <a:latin typeface="DengXian" panose="02010600030101010101" pitchFamily="2" charset="-122"/>
                <a:ea typeface="DengXian" panose="02010600030101010101" pitchFamily="2" charset="-122"/>
              </a:rPr>
              <a:t>only</a:t>
            </a:r>
            <a:endParaRPr lang="pt-BR" sz="1476" b="1" dirty="0">
              <a:latin typeface="DengXian" panose="02010600030101010101" pitchFamily="2" charset="-122"/>
              <a:ea typeface="DengXian" panose="02010600030101010101" pitchFamily="2" charset="-122"/>
            </a:endParaRPr>
          </a:p>
        </p:txBody>
      </p:sp>
      <p:sp>
        <p:nvSpPr>
          <p:cNvPr id="13" name="TextBox 12">
            <a:extLst>
              <a:ext uri="{FF2B5EF4-FFF2-40B4-BE49-F238E27FC236}">
                <a16:creationId xmlns:a16="http://schemas.microsoft.com/office/drawing/2014/main" id="{ADB2590C-167D-9B16-957D-154696EF82BD}"/>
              </a:ext>
            </a:extLst>
          </p:cNvPr>
          <p:cNvSpPr txBox="1"/>
          <p:nvPr/>
        </p:nvSpPr>
        <p:spPr>
          <a:xfrm>
            <a:off x="7550325" y="4368069"/>
            <a:ext cx="3730165" cy="319446"/>
          </a:xfrm>
          <a:prstGeom prst="rect">
            <a:avLst/>
          </a:prstGeom>
          <a:noFill/>
        </p:spPr>
        <p:txBody>
          <a:bodyPr wrap="square" rtlCol="0">
            <a:spAutoFit/>
          </a:bodyPr>
          <a:lstStyle/>
          <a:p>
            <a:pPr algn="ctr"/>
            <a:r>
              <a:rPr lang="en-US" sz="1476" b="1" dirty="0">
                <a:solidFill>
                  <a:srgbClr val="FF0000"/>
                </a:solidFill>
                <a:latin typeface="DengXian" panose="02010600030101010101" pitchFamily="2" charset="-122"/>
                <a:ea typeface="DengXian" panose="02010600030101010101" pitchFamily="2" charset="-122"/>
              </a:rPr>
              <a:t>Incompatible with NTFS/</a:t>
            </a:r>
            <a:r>
              <a:rPr lang="en-US" sz="1476" b="1" dirty="0" err="1">
                <a:solidFill>
                  <a:srgbClr val="FF0000"/>
                </a:solidFill>
                <a:latin typeface="DengXian" panose="02010600030101010101" pitchFamily="2" charset="-122"/>
                <a:ea typeface="DengXian" panose="02010600030101010101" pitchFamily="2" charset="-122"/>
              </a:rPr>
              <a:t>ExFat</a:t>
            </a:r>
            <a:r>
              <a:rPr lang="en-US" sz="1476" b="1" dirty="0">
                <a:solidFill>
                  <a:srgbClr val="FF0000"/>
                </a:solidFill>
                <a:latin typeface="DengXian" panose="02010600030101010101" pitchFamily="2" charset="-122"/>
                <a:ea typeface="DengXian" panose="02010600030101010101" pitchFamily="2" charset="-122"/>
              </a:rPr>
              <a:t> format</a:t>
            </a:r>
          </a:p>
        </p:txBody>
      </p:sp>
      <p:graphicFrame>
        <p:nvGraphicFramePr>
          <p:cNvPr id="14" name="表格 3">
            <a:extLst>
              <a:ext uri="{FF2B5EF4-FFF2-40B4-BE49-F238E27FC236}">
                <a16:creationId xmlns:a16="http://schemas.microsoft.com/office/drawing/2014/main" id="{07581595-07BC-4D1F-1946-E964DF7D4336}"/>
              </a:ext>
            </a:extLst>
          </p:cNvPr>
          <p:cNvGraphicFramePr>
            <a:graphicFrameLocks noGrp="1"/>
          </p:cNvGraphicFramePr>
          <p:nvPr>
            <p:extLst>
              <p:ext uri="{D42A27DB-BD31-4B8C-83A1-F6EECF244321}">
                <p14:modId xmlns:p14="http://schemas.microsoft.com/office/powerpoint/2010/main" val="3479091303"/>
              </p:ext>
            </p:extLst>
          </p:nvPr>
        </p:nvGraphicFramePr>
        <p:xfrm>
          <a:off x="816387" y="2665205"/>
          <a:ext cx="4684473" cy="2110863"/>
        </p:xfrm>
        <a:graphic>
          <a:graphicData uri="http://schemas.openxmlformats.org/drawingml/2006/table">
            <a:tbl>
              <a:tblPr firstRow="1" bandRow="1">
                <a:tableStyleId>{F5AB1C69-6EDB-4FF4-983F-18BD219EF322}</a:tableStyleId>
              </a:tblPr>
              <a:tblGrid>
                <a:gridCol w="1561491">
                  <a:extLst>
                    <a:ext uri="{9D8B030D-6E8A-4147-A177-3AD203B41FA5}">
                      <a16:colId xmlns:a16="http://schemas.microsoft.com/office/drawing/2014/main" val="1867527395"/>
                    </a:ext>
                  </a:extLst>
                </a:gridCol>
                <a:gridCol w="1561491">
                  <a:extLst>
                    <a:ext uri="{9D8B030D-6E8A-4147-A177-3AD203B41FA5}">
                      <a16:colId xmlns:a16="http://schemas.microsoft.com/office/drawing/2014/main" val="1045116743"/>
                    </a:ext>
                  </a:extLst>
                </a:gridCol>
                <a:gridCol w="1561491">
                  <a:extLst>
                    <a:ext uri="{9D8B030D-6E8A-4147-A177-3AD203B41FA5}">
                      <a16:colId xmlns:a16="http://schemas.microsoft.com/office/drawing/2014/main" val="2478190384"/>
                    </a:ext>
                  </a:extLst>
                </a:gridCol>
              </a:tblGrid>
              <a:tr h="391099">
                <a:tc>
                  <a:txBody>
                    <a:bodyPr/>
                    <a:lstStyle/>
                    <a:p>
                      <a:r>
                        <a:rPr lang="en-US" altLang="zh-CN" sz="1200" dirty="0">
                          <a:latin typeface="DengXian" panose="02010600030101010101" pitchFamily="2" charset="-122"/>
                          <a:ea typeface="DengXian" panose="02010600030101010101" pitchFamily="2" charset="-122"/>
                        </a:rPr>
                        <a:t>Brand</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Type</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Capacity</a:t>
                      </a:r>
                      <a:endParaRPr lang="zh-CN" altLang="en-US" sz="1200" dirty="0">
                        <a:latin typeface="DengXian" panose="02010600030101010101" pitchFamily="2" charset="-122"/>
                        <a:ea typeface="DengXian" panose="02010600030101010101" pitchFamily="2" charset="-122"/>
                      </a:endParaRPr>
                    </a:p>
                  </a:txBody>
                  <a:tcPr marL="96435" marR="96435" marT="48218" marB="48218"/>
                </a:tc>
                <a:extLst>
                  <a:ext uri="{0D108BD9-81ED-4DB2-BD59-A6C34878D82A}">
                    <a16:rowId xmlns:a16="http://schemas.microsoft.com/office/drawing/2014/main" val="1769498994"/>
                  </a:ext>
                </a:extLst>
              </a:tr>
              <a:tr h="391099">
                <a:tc>
                  <a:txBody>
                    <a:bodyPr/>
                    <a:lstStyle/>
                    <a:p>
                      <a:r>
                        <a:rPr lang="en-US" altLang="zh-CN" sz="1200" b="0" u="none" strike="noStrike" kern="1200" baseline="0" dirty="0">
                          <a:solidFill>
                            <a:schemeClr val="dk1"/>
                          </a:solidFill>
                          <a:latin typeface="DengXian" panose="02010600030101010101" pitchFamily="2" charset="-122"/>
                          <a:ea typeface="DengXian" panose="02010600030101010101" pitchFamily="2" charset="-122"/>
                        </a:rPr>
                        <a:t>Kingston </a:t>
                      </a:r>
                      <a:endParaRPr lang="en-US" altLang="zh-CN" sz="1200" b="0" i="0" u="none" strike="noStrike" kern="1200" baseline="0" dirty="0">
                        <a:solidFill>
                          <a:schemeClr val="dk1"/>
                        </a:solidFill>
                        <a:latin typeface="DengXian" panose="02010600030101010101" pitchFamily="2" charset="-122"/>
                        <a:ea typeface="DengXian" panose="02010600030101010101" pitchFamily="2" charset="-122"/>
                        <a:cs typeface="+mn-cs"/>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DTSE9G2</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128G</a:t>
                      </a:r>
                      <a:endParaRPr lang="zh-CN" altLang="en-US" sz="1200" dirty="0">
                        <a:latin typeface="DengXian" panose="02010600030101010101" pitchFamily="2" charset="-122"/>
                        <a:ea typeface="DengXian" panose="02010600030101010101" pitchFamily="2" charset="-122"/>
                      </a:endParaRPr>
                    </a:p>
                  </a:txBody>
                  <a:tcPr marL="96435" marR="96435" marT="48218" marB="48218"/>
                </a:tc>
                <a:extLst>
                  <a:ext uri="{0D108BD9-81ED-4DB2-BD59-A6C34878D82A}">
                    <a16:rowId xmlns:a16="http://schemas.microsoft.com/office/drawing/2014/main" val="47089905"/>
                  </a:ext>
                </a:extLst>
              </a:tr>
              <a:tr h="391099">
                <a:tc>
                  <a:txBody>
                    <a:bodyPr/>
                    <a:lstStyle/>
                    <a:p>
                      <a:r>
                        <a:rPr lang="en-US" altLang="zh-CN" sz="1200" dirty="0">
                          <a:latin typeface="DengXian" panose="02010600030101010101" pitchFamily="2" charset="-122"/>
                          <a:ea typeface="DengXian" panose="02010600030101010101" pitchFamily="2" charset="-122"/>
                        </a:rPr>
                        <a:t>SanDisk</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CZ880</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128G</a:t>
                      </a:r>
                      <a:endParaRPr lang="zh-CN" altLang="en-US" sz="1200" dirty="0">
                        <a:latin typeface="DengXian" panose="02010600030101010101" pitchFamily="2" charset="-122"/>
                        <a:ea typeface="DengXian" panose="02010600030101010101" pitchFamily="2" charset="-122"/>
                      </a:endParaRPr>
                    </a:p>
                  </a:txBody>
                  <a:tcPr marL="96435" marR="96435" marT="48218" marB="48218"/>
                </a:tc>
                <a:extLst>
                  <a:ext uri="{0D108BD9-81ED-4DB2-BD59-A6C34878D82A}">
                    <a16:rowId xmlns:a16="http://schemas.microsoft.com/office/drawing/2014/main" val="1127884983"/>
                  </a:ext>
                </a:extLst>
              </a:tr>
              <a:tr h="391099">
                <a:tc>
                  <a:txBody>
                    <a:bodyPr/>
                    <a:lstStyle/>
                    <a:p>
                      <a:r>
                        <a:rPr lang="en-US" altLang="zh-CN" sz="1200" dirty="0">
                          <a:latin typeface="DengXian" panose="02010600030101010101" pitchFamily="2" charset="-122"/>
                          <a:ea typeface="DengXian" panose="02010600030101010101" pitchFamily="2" charset="-122"/>
                        </a:rPr>
                        <a:t>Toshiba</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A3</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2T</a:t>
                      </a:r>
                      <a:endParaRPr lang="zh-CN" altLang="en-US" sz="1200" dirty="0">
                        <a:latin typeface="DengXian" panose="02010600030101010101" pitchFamily="2" charset="-122"/>
                        <a:ea typeface="DengXian" panose="02010600030101010101" pitchFamily="2" charset="-122"/>
                      </a:endParaRPr>
                    </a:p>
                  </a:txBody>
                  <a:tcPr marL="96435" marR="96435" marT="48218" marB="48218"/>
                </a:tc>
                <a:extLst>
                  <a:ext uri="{0D108BD9-81ED-4DB2-BD59-A6C34878D82A}">
                    <a16:rowId xmlns:a16="http://schemas.microsoft.com/office/drawing/2014/main" val="2563507994"/>
                  </a:ext>
                </a:extLst>
              </a:tr>
              <a:tr h="546467">
                <a:tc>
                  <a:txBody>
                    <a:bodyPr/>
                    <a:lstStyle/>
                    <a:p>
                      <a:r>
                        <a:rPr lang="en-US" altLang="zh-CN" sz="1200" dirty="0">
                          <a:latin typeface="DengXian" panose="02010600030101010101" pitchFamily="2" charset="-122"/>
                          <a:ea typeface="DengXian" panose="02010600030101010101" pitchFamily="2" charset="-122"/>
                        </a:rPr>
                        <a:t>WD Elements</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WDBU6Y0</a:t>
                      </a:r>
                    </a:p>
                    <a:p>
                      <a:r>
                        <a:rPr lang="en-US" altLang="zh-CN" sz="1200" dirty="0">
                          <a:latin typeface="DengXian" panose="02010600030101010101" pitchFamily="2" charset="-122"/>
                          <a:ea typeface="DengXian" panose="02010600030101010101" pitchFamily="2" charset="-122"/>
                        </a:rPr>
                        <a:t>040BBK</a:t>
                      </a:r>
                      <a:endParaRPr lang="zh-CN" altLang="en-US" sz="1200" dirty="0">
                        <a:latin typeface="DengXian" panose="02010600030101010101" pitchFamily="2" charset="-122"/>
                        <a:ea typeface="DengXian" panose="02010600030101010101" pitchFamily="2" charset="-122"/>
                      </a:endParaRPr>
                    </a:p>
                  </a:txBody>
                  <a:tcPr marL="96435" marR="96435" marT="48218" marB="48218"/>
                </a:tc>
                <a:tc>
                  <a:txBody>
                    <a:bodyPr/>
                    <a:lstStyle/>
                    <a:p>
                      <a:r>
                        <a:rPr lang="en-US" altLang="zh-CN" sz="1200" dirty="0">
                          <a:latin typeface="DengXian" panose="02010600030101010101" pitchFamily="2" charset="-122"/>
                          <a:ea typeface="DengXian" panose="02010600030101010101" pitchFamily="2" charset="-122"/>
                        </a:rPr>
                        <a:t>4T</a:t>
                      </a:r>
                      <a:endParaRPr lang="zh-CN" altLang="en-US" sz="1200" dirty="0">
                        <a:latin typeface="DengXian" panose="02010600030101010101" pitchFamily="2" charset="-122"/>
                        <a:ea typeface="DengXian" panose="02010600030101010101" pitchFamily="2" charset="-122"/>
                      </a:endParaRPr>
                    </a:p>
                  </a:txBody>
                  <a:tcPr marL="96435" marR="96435" marT="48218" marB="48218"/>
                </a:tc>
                <a:extLst>
                  <a:ext uri="{0D108BD9-81ED-4DB2-BD59-A6C34878D82A}">
                    <a16:rowId xmlns:a16="http://schemas.microsoft.com/office/drawing/2014/main" val="4121620475"/>
                  </a:ext>
                </a:extLst>
              </a:tr>
            </a:tbl>
          </a:graphicData>
        </a:graphic>
      </p:graphicFrame>
      <p:sp>
        <p:nvSpPr>
          <p:cNvPr id="15" name="TextBox 14">
            <a:extLst>
              <a:ext uri="{FF2B5EF4-FFF2-40B4-BE49-F238E27FC236}">
                <a16:creationId xmlns:a16="http://schemas.microsoft.com/office/drawing/2014/main" id="{04BBF904-9F95-84D1-EFD5-4452CC8108CB}"/>
              </a:ext>
            </a:extLst>
          </p:cNvPr>
          <p:cNvSpPr txBox="1"/>
          <p:nvPr/>
        </p:nvSpPr>
        <p:spPr>
          <a:xfrm>
            <a:off x="816387" y="2340615"/>
            <a:ext cx="4684473" cy="276999"/>
          </a:xfrm>
          <a:prstGeom prst="rect">
            <a:avLst/>
          </a:prstGeom>
          <a:noFill/>
        </p:spPr>
        <p:txBody>
          <a:bodyPr wrap="square" rtlCol="0">
            <a:spAutoFit/>
          </a:bodyPr>
          <a:lstStyle/>
          <a:p>
            <a:pPr algn="ctr"/>
            <a:r>
              <a:rPr lang="pt-BR" sz="1200" b="1" dirty="0" err="1">
                <a:latin typeface="DengXian" panose="02010600030101010101" pitchFamily="2" charset="-122"/>
                <a:ea typeface="DengXian" panose="02010600030101010101" pitchFamily="2" charset="-122"/>
              </a:rPr>
              <a:t>Mindray</a:t>
            </a:r>
            <a:r>
              <a:rPr lang="pt-BR" sz="1200" b="1" dirty="0">
                <a:latin typeface="DengXian" panose="02010600030101010101" pitchFamily="2" charset="-122"/>
                <a:ea typeface="DengXian" panose="02010600030101010101" pitchFamily="2" charset="-122"/>
              </a:rPr>
              <a:t> USB </a:t>
            </a:r>
            <a:r>
              <a:rPr lang="pt-BR" sz="1200" b="1" dirty="0" err="1">
                <a:latin typeface="DengXian" panose="02010600030101010101" pitchFamily="2" charset="-122"/>
                <a:ea typeface="DengXian" panose="02010600030101010101" pitchFamily="2" charset="-122"/>
              </a:rPr>
              <a:t>recommendation</a:t>
            </a:r>
            <a:endParaRPr lang="pt-BR" sz="1200" b="1" dirty="0">
              <a:latin typeface="DengXian" panose="02010600030101010101" pitchFamily="2" charset="-122"/>
              <a:ea typeface="DengXian" panose="02010600030101010101" pitchFamily="2" charset="-122"/>
            </a:endParaRPr>
          </a:p>
        </p:txBody>
      </p:sp>
      <p:pic>
        <p:nvPicPr>
          <p:cNvPr id="16" name="图片 6">
            <a:extLst>
              <a:ext uri="{FF2B5EF4-FFF2-40B4-BE49-F238E27FC236}">
                <a16:creationId xmlns:a16="http://schemas.microsoft.com/office/drawing/2014/main" id="{354517A8-5DA1-DCB2-D72C-27FFC26D9652}"/>
              </a:ext>
            </a:extLst>
          </p:cNvPr>
          <p:cNvPicPr>
            <a:picLocks noChangeAspect="1"/>
          </p:cNvPicPr>
          <p:nvPr/>
        </p:nvPicPr>
        <p:blipFill>
          <a:blip r:embed="rId6"/>
          <a:stretch>
            <a:fillRect/>
          </a:stretch>
        </p:blipFill>
        <p:spPr>
          <a:xfrm>
            <a:off x="5734081" y="1999276"/>
            <a:ext cx="802723" cy="605158"/>
          </a:xfrm>
          <a:prstGeom prst="rect">
            <a:avLst/>
          </a:prstGeom>
        </p:spPr>
      </p:pic>
      <p:pic>
        <p:nvPicPr>
          <p:cNvPr id="17" name="图片 7">
            <a:extLst>
              <a:ext uri="{FF2B5EF4-FFF2-40B4-BE49-F238E27FC236}">
                <a16:creationId xmlns:a16="http://schemas.microsoft.com/office/drawing/2014/main" id="{DD24CE4F-F009-CE36-4C6F-3A8A004E7A51}"/>
              </a:ext>
            </a:extLst>
          </p:cNvPr>
          <p:cNvPicPr>
            <a:picLocks noChangeAspect="1"/>
          </p:cNvPicPr>
          <p:nvPr/>
        </p:nvPicPr>
        <p:blipFill>
          <a:blip r:embed="rId7"/>
          <a:stretch>
            <a:fillRect/>
          </a:stretch>
        </p:blipFill>
        <p:spPr>
          <a:xfrm>
            <a:off x="5800312" y="2688016"/>
            <a:ext cx="643643" cy="669050"/>
          </a:xfrm>
          <a:prstGeom prst="rect">
            <a:avLst/>
          </a:prstGeom>
        </p:spPr>
      </p:pic>
      <p:pic>
        <p:nvPicPr>
          <p:cNvPr id="18" name="图片 8">
            <a:extLst>
              <a:ext uri="{FF2B5EF4-FFF2-40B4-BE49-F238E27FC236}">
                <a16:creationId xmlns:a16="http://schemas.microsoft.com/office/drawing/2014/main" id="{273B93D3-B18B-B150-8780-89F87B001009}"/>
              </a:ext>
            </a:extLst>
          </p:cNvPr>
          <p:cNvPicPr>
            <a:picLocks noChangeAspect="1"/>
          </p:cNvPicPr>
          <p:nvPr/>
        </p:nvPicPr>
        <p:blipFill>
          <a:blip r:embed="rId8"/>
          <a:stretch>
            <a:fillRect/>
          </a:stretch>
        </p:blipFill>
        <p:spPr>
          <a:xfrm>
            <a:off x="5657347" y="3357065"/>
            <a:ext cx="956191" cy="910219"/>
          </a:xfrm>
          <a:prstGeom prst="rect">
            <a:avLst/>
          </a:prstGeom>
        </p:spPr>
      </p:pic>
      <p:pic>
        <p:nvPicPr>
          <p:cNvPr id="19" name="图片 9">
            <a:extLst>
              <a:ext uri="{FF2B5EF4-FFF2-40B4-BE49-F238E27FC236}">
                <a16:creationId xmlns:a16="http://schemas.microsoft.com/office/drawing/2014/main" id="{ED5DE190-3D0F-8756-90DA-18FADEA28577}"/>
              </a:ext>
            </a:extLst>
          </p:cNvPr>
          <p:cNvPicPr>
            <a:picLocks noChangeAspect="1"/>
          </p:cNvPicPr>
          <p:nvPr/>
        </p:nvPicPr>
        <p:blipFill>
          <a:blip r:embed="rId9"/>
          <a:stretch>
            <a:fillRect/>
          </a:stretch>
        </p:blipFill>
        <p:spPr>
          <a:xfrm>
            <a:off x="5912193" y="4368512"/>
            <a:ext cx="599969" cy="659966"/>
          </a:xfrm>
          <a:prstGeom prst="rect">
            <a:avLst/>
          </a:prstGeom>
        </p:spPr>
      </p:pic>
      <p:sp>
        <p:nvSpPr>
          <p:cNvPr id="20" name="矩形 5">
            <a:extLst>
              <a:ext uri="{FF2B5EF4-FFF2-40B4-BE49-F238E27FC236}">
                <a16:creationId xmlns:a16="http://schemas.microsoft.com/office/drawing/2014/main" id="{0D1E00C7-7D35-30F5-44A3-E7380385937C}"/>
              </a:ext>
            </a:extLst>
          </p:cNvPr>
          <p:cNvSpPr/>
          <p:nvPr/>
        </p:nvSpPr>
        <p:spPr>
          <a:xfrm>
            <a:off x="529192" y="991123"/>
            <a:ext cx="11105617" cy="617477"/>
          </a:xfrm>
          <a:prstGeom prst="rect">
            <a:avLst/>
          </a:prstGeom>
        </p:spPr>
        <p:txBody>
          <a:bodyPr wrap="square">
            <a:spAutoFit/>
          </a:bodyPr>
          <a:lstStyle/>
          <a:p>
            <a:pPr lvl="0">
              <a:lnSpc>
                <a:spcPct val="150000"/>
              </a:lnSpc>
            </a:pPr>
            <a:r>
              <a:rPr lang="en-US" sz="1200" dirty="0">
                <a:latin typeface="Daytona Light" panose="020B0304030503040204" pitchFamily="34" charset="0"/>
                <a:ea typeface="DengXian" panose="02010600030101010101" pitchFamily="2" charset="-122"/>
              </a:rPr>
              <a:t>Use a </a:t>
            </a:r>
            <a:r>
              <a:rPr lang="en-US" sz="1200" b="1" dirty="0">
                <a:latin typeface="Daytona Light" panose="020B0304030503040204" pitchFamily="34" charset="0"/>
                <a:ea typeface="DengXian" panose="02010600030101010101" pitchFamily="2" charset="-122"/>
              </a:rPr>
              <a:t>FAT32 formatted USB </a:t>
            </a:r>
            <a:r>
              <a:rPr lang="en-US" sz="1200" dirty="0">
                <a:latin typeface="Daytona Light" panose="020B0304030503040204" pitchFamily="34" charset="0"/>
                <a:ea typeface="DengXian" panose="02010600030101010101" pitchFamily="2" charset="-122"/>
              </a:rPr>
              <a:t>stick to ensure compatibility. NTFS and </a:t>
            </a:r>
            <a:r>
              <a:rPr lang="en-US" sz="1200" dirty="0" err="1">
                <a:latin typeface="Daytona Light" panose="020B0304030503040204" pitchFamily="34" charset="0"/>
                <a:ea typeface="DengXian" panose="02010600030101010101" pitchFamily="2" charset="-122"/>
              </a:rPr>
              <a:t>exFAT</a:t>
            </a:r>
            <a:r>
              <a:rPr lang="en-US" sz="1200" dirty="0">
                <a:latin typeface="Daytona Light" panose="020B0304030503040204" pitchFamily="34" charset="0"/>
                <a:ea typeface="DengXian" panose="02010600030101010101" pitchFamily="2" charset="-122"/>
              </a:rPr>
              <a:t> are not supported. Prefer common models to avoid problems with recognition by the device.</a:t>
            </a:r>
            <a:endParaRPr lang="en-US" altLang="zh-CN" sz="1476" kern="1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93442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Software Upgrading Procedure – v2.0</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5384423"/>
          </a:xfrm>
          <a:prstGeom prst="rect">
            <a:avLst/>
          </a:prstGeom>
        </p:spPr>
        <p:txBody>
          <a:bodyPr wrap="square">
            <a:spAutoFit/>
          </a:bodyPr>
          <a:lstStyle/>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1. After formatting the USB drive correctly, plug the USB into the rear port of the HS-50F inflator</a:t>
            </a: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nSpc>
                <a:spcPct val="150000"/>
              </a:lnSpc>
              <a:buAutoNum type="arabicPeriod"/>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r>
              <a:rPr lang="pt-BR" altLang="zh-CN" sz="1200" kern="100" dirty="0">
                <a:latin typeface="DengXian" panose="02010600030101010101" pitchFamily="2" charset="-122"/>
                <a:ea typeface="DengXian" panose="02010600030101010101" pitchFamily="2" charset="-122"/>
                <a:cs typeface="Times New Roman" panose="02020603050405020304" pitchFamily="18" charset="0"/>
              </a:rPr>
              <a:t>2. </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Only insufflator V2.0 can be upgraded through a USB flash drive. The upgrade procedure is shown as follows:</a:t>
            </a: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Get the USB flash drive: The general version system of the insufflator can be upgraded with a FAT32 format flash drive. Create a new /UPGRADE_AMP/Puffer directory </a:t>
            </a: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in the USB flash drive, and copy “</a:t>
            </a:r>
            <a:r>
              <a:rPr lang="en-US" altLang="zh-CN" sz="1200" kern="100" dirty="0" err="1">
                <a:latin typeface="DengXian" panose="02010600030101010101" pitchFamily="2" charset="-122"/>
                <a:ea typeface="DengXian" panose="02010600030101010101" pitchFamily="2" charset="-122"/>
                <a:cs typeface="Times New Roman" panose="02020603050405020304" pitchFamily="18" charset="0"/>
              </a:rPr>
              <a:t>Puffer_Installer.pkg</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 and the insufflator system software in the archived upgrade tool to the directory</a:t>
            </a:r>
            <a:endParaRPr lang="pt-BR"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3. Insert the USB flash drive into the USB port on the rear panel of the insufflator system before booting. The insufflator will automatically enter the upgrade interface after booting. See the following figure.</a:t>
            </a: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en-US" altLang="zh-CN" sz="1200" kern="100" dirty="0">
              <a:latin typeface="DengXian" panose="02010600030101010101" pitchFamily="2" charset="-122"/>
              <a:ea typeface="DengXian" panose="02010600030101010101" pitchFamily="2" charset="-122"/>
              <a:cs typeface="Times New Roman" panose="02020603050405020304" pitchFamily="18" charset="0"/>
            </a:endParaRPr>
          </a:p>
          <a:p>
            <a:pPr lvl="0">
              <a:lnSpc>
                <a:spcPct val="150000"/>
              </a:lnSpc>
            </a:pPr>
            <a:endParaRPr lang="pt-BR" altLang="zh-CN" sz="1476" kern="1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4" name="TextBox 3">
            <a:extLst>
              <a:ext uri="{FF2B5EF4-FFF2-40B4-BE49-F238E27FC236}">
                <a16:creationId xmlns:a16="http://schemas.microsoft.com/office/drawing/2014/main" id="{66F063AA-7074-B5A3-D8B4-02724F0E59E1}"/>
              </a:ext>
            </a:extLst>
          </p:cNvPr>
          <p:cNvSpPr txBox="1"/>
          <p:nvPr/>
        </p:nvSpPr>
        <p:spPr>
          <a:xfrm>
            <a:off x="5821948" y="1887937"/>
            <a:ext cx="1750675" cy="319446"/>
          </a:xfrm>
          <a:prstGeom prst="rect">
            <a:avLst/>
          </a:prstGeom>
          <a:noFill/>
        </p:spPr>
        <p:txBody>
          <a:bodyPr wrap="square" rtlCol="0">
            <a:spAutoFit/>
          </a:bodyPr>
          <a:lstStyle/>
          <a:p>
            <a:pPr algn="ctr"/>
            <a:r>
              <a:rPr lang="pt-BR" sz="1476" b="1" dirty="0">
                <a:solidFill>
                  <a:srgbClr val="FF0000"/>
                </a:solidFill>
                <a:latin typeface="DengXian" panose="02010600030101010101" pitchFamily="2" charset="-122"/>
                <a:ea typeface="DengXian" panose="02010600030101010101" pitchFamily="2" charset="-122"/>
              </a:rPr>
              <a:t>4 – Porta USB</a:t>
            </a:r>
          </a:p>
        </p:txBody>
      </p:sp>
      <p:pic>
        <p:nvPicPr>
          <p:cNvPr id="25" name="图片 2">
            <a:extLst>
              <a:ext uri="{FF2B5EF4-FFF2-40B4-BE49-F238E27FC236}">
                <a16:creationId xmlns:a16="http://schemas.microsoft.com/office/drawing/2014/main" id="{36B263D1-5E2A-08C1-5D62-EBFB6826C929}"/>
              </a:ext>
            </a:extLst>
          </p:cNvPr>
          <p:cNvPicPr>
            <a:picLocks noChangeAspect="1"/>
          </p:cNvPicPr>
          <p:nvPr/>
        </p:nvPicPr>
        <p:blipFill>
          <a:blip r:embed="rId2"/>
          <a:stretch>
            <a:fillRect/>
          </a:stretch>
        </p:blipFill>
        <p:spPr>
          <a:xfrm>
            <a:off x="479418" y="1407296"/>
            <a:ext cx="5210815" cy="2583202"/>
          </a:xfrm>
          <a:prstGeom prst="rect">
            <a:avLst/>
          </a:prstGeom>
        </p:spPr>
      </p:pic>
    </p:spTree>
    <p:extLst>
      <p:ext uri="{BB962C8B-B14F-4D97-AF65-F5344CB8AC3E}">
        <p14:creationId xmlns:p14="http://schemas.microsoft.com/office/powerpoint/2010/main" val="743851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Preparation for Error Log Extraction - HS-50F</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618183"/>
          </a:xfrm>
          <a:prstGeom prst="rect">
            <a:avLst/>
          </a:prstGeom>
        </p:spPr>
        <p:txBody>
          <a:bodyPr wrap="square">
            <a:spAutoFit/>
          </a:bodyPr>
          <a:lstStyle/>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3. Insert the USB flash drive into the USB port on the rear panel of the insufflator system before booting. The insufflator will automatically enter the upgrade interface after booting. See the following figure.</a:t>
            </a:r>
          </a:p>
        </p:txBody>
      </p:sp>
      <p:pic>
        <p:nvPicPr>
          <p:cNvPr id="6" name="Picture 5">
            <a:extLst>
              <a:ext uri="{FF2B5EF4-FFF2-40B4-BE49-F238E27FC236}">
                <a16:creationId xmlns:a16="http://schemas.microsoft.com/office/drawing/2014/main" id="{FD67E9ED-4670-1517-43CE-40A2C6D52FE5}"/>
              </a:ext>
            </a:extLst>
          </p:cNvPr>
          <p:cNvPicPr>
            <a:picLocks noChangeAspect="1"/>
          </p:cNvPicPr>
          <p:nvPr/>
        </p:nvPicPr>
        <p:blipFill>
          <a:blip r:embed="rId2"/>
          <a:stretch>
            <a:fillRect/>
          </a:stretch>
        </p:blipFill>
        <p:spPr>
          <a:xfrm>
            <a:off x="529192" y="1744117"/>
            <a:ext cx="6030167" cy="3277057"/>
          </a:xfrm>
          <a:prstGeom prst="rect">
            <a:avLst/>
          </a:prstGeom>
        </p:spPr>
      </p:pic>
    </p:spTree>
    <p:extLst>
      <p:ext uri="{BB962C8B-B14F-4D97-AF65-F5344CB8AC3E}">
        <p14:creationId xmlns:p14="http://schemas.microsoft.com/office/powerpoint/2010/main" val="2437620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Preparation for Error Log Extraction - HS-50F</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341184"/>
          </a:xfrm>
          <a:prstGeom prst="rect">
            <a:avLst/>
          </a:prstGeom>
        </p:spPr>
        <p:txBody>
          <a:bodyPr wrap="square">
            <a:spAutoFit/>
          </a:bodyPr>
          <a:lstStyle/>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4. Select </a:t>
            </a:r>
            <a:r>
              <a:rPr lang="en-US" altLang="zh-CN" sz="1200" kern="100" dirty="0" err="1">
                <a:latin typeface="DengXian" panose="02010600030101010101" pitchFamily="2" charset="-122"/>
                <a:ea typeface="DengXian" panose="02010600030101010101" pitchFamily="2" charset="-122"/>
                <a:cs typeface="Times New Roman" panose="02020603050405020304" pitchFamily="18" charset="0"/>
              </a:rPr>
              <a:t>Puffer_Installer.mpkg</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 Tap OK to start the upgrade</a:t>
            </a:r>
          </a:p>
        </p:txBody>
      </p:sp>
      <p:pic>
        <p:nvPicPr>
          <p:cNvPr id="5" name="Picture 4">
            <a:extLst>
              <a:ext uri="{FF2B5EF4-FFF2-40B4-BE49-F238E27FC236}">
                <a16:creationId xmlns:a16="http://schemas.microsoft.com/office/drawing/2014/main" id="{CF48BFBF-88B0-E14C-6520-2B31A83F3235}"/>
              </a:ext>
            </a:extLst>
          </p:cNvPr>
          <p:cNvPicPr>
            <a:picLocks noChangeAspect="1"/>
          </p:cNvPicPr>
          <p:nvPr/>
        </p:nvPicPr>
        <p:blipFill>
          <a:blip r:embed="rId2"/>
          <a:stretch>
            <a:fillRect/>
          </a:stretch>
        </p:blipFill>
        <p:spPr>
          <a:xfrm>
            <a:off x="529192" y="1456085"/>
            <a:ext cx="6211167" cy="3524742"/>
          </a:xfrm>
          <a:prstGeom prst="rect">
            <a:avLst/>
          </a:prstGeom>
        </p:spPr>
      </p:pic>
    </p:spTree>
    <p:extLst>
      <p:ext uri="{BB962C8B-B14F-4D97-AF65-F5344CB8AC3E}">
        <p14:creationId xmlns:p14="http://schemas.microsoft.com/office/powerpoint/2010/main" val="405666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Preparation for Error Log Extraction - HS-50F</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341184"/>
          </a:xfrm>
          <a:prstGeom prst="rect">
            <a:avLst/>
          </a:prstGeom>
        </p:spPr>
        <p:txBody>
          <a:bodyPr wrap="square">
            <a:spAutoFit/>
          </a:bodyPr>
          <a:lstStyle/>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5. After the upgrade is complete, the interface will display the following information:</a:t>
            </a:r>
          </a:p>
        </p:txBody>
      </p:sp>
      <p:pic>
        <p:nvPicPr>
          <p:cNvPr id="6" name="Picture 5">
            <a:extLst>
              <a:ext uri="{FF2B5EF4-FFF2-40B4-BE49-F238E27FC236}">
                <a16:creationId xmlns:a16="http://schemas.microsoft.com/office/drawing/2014/main" id="{09A543FC-76BA-4D6E-03C4-1C16E422D1E2}"/>
              </a:ext>
            </a:extLst>
          </p:cNvPr>
          <p:cNvPicPr>
            <a:picLocks noChangeAspect="1"/>
          </p:cNvPicPr>
          <p:nvPr/>
        </p:nvPicPr>
        <p:blipFill>
          <a:blip r:embed="rId2"/>
          <a:stretch>
            <a:fillRect/>
          </a:stretch>
        </p:blipFill>
        <p:spPr>
          <a:xfrm>
            <a:off x="529192" y="1384077"/>
            <a:ext cx="7187940" cy="3744416"/>
          </a:xfrm>
          <a:prstGeom prst="rect">
            <a:avLst/>
          </a:prstGeom>
        </p:spPr>
      </p:pic>
    </p:spTree>
    <p:extLst>
      <p:ext uri="{BB962C8B-B14F-4D97-AF65-F5344CB8AC3E}">
        <p14:creationId xmlns:p14="http://schemas.microsoft.com/office/powerpoint/2010/main" val="3010920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  Description automatically generated">
            <a:extLst>
              <a:ext uri="{FF2B5EF4-FFF2-40B4-BE49-F238E27FC236}">
                <a16:creationId xmlns:a16="http://schemas.microsoft.com/office/drawing/2014/main" id="{07DCFFF8-8824-A14B-8D4D-BB31ED9A272B}"/>
              </a:ext>
            </a:extLst>
          </p:cNvPr>
          <p:cNvPicPr>
            <a:picLocks noChangeAspect="1"/>
          </p:cNvPicPr>
          <p:nvPr/>
        </p:nvPicPr>
        <p:blipFill rotWithShape="1">
          <a:blip r:embed="rId2"/>
          <a:srcRect l="6293" r="6293"/>
          <a:stretch/>
        </p:blipFill>
        <p:spPr>
          <a:xfrm>
            <a:off x="706" y="0"/>
            <a:ext cx="12858044" cy="7333078"/>
          </a:xfrm>
          <a:prstGeom prst="rect">
            <a:avLst/>
          </a:prstGeom>
        </p:spPr>
      </p:pic>
      <p:sp>
        <p:nvSpPr>
          <p:cNvPr id="3" name="矩形 2">
            <a:extLst>
              <a:ext uri="{FF2B5EF4-FFF2-40B4-BE49-F238E27FC236}">
                <a16:creationId xmlns:a16="http://schemas.microsoft.com/office/drawing/2014/main" id="{EA344B25-997F-BB49-B147-95F6C08DCCDA}"/>
              </a:ext>
            </a:extLst>
          </p:cNvPr>
          <p:cNvSpPr/>
          <p:nvPr/>
        </p:nvSpPr>
        <p:spPr>
          <a:xfrm>
            <a:off x="137207" y="3024348"/>
            <a:ext cx="12584336" cy="806375"/>
          </a:xfrm>
          <a:prstGeom prst="rect">
            <a:avLst/>
          </a:prstGeom>
        </p:spPr>
        <p:txBody>
          <a:bodyPr wrap="square">
            <a:spAutoFit/>
          </a:bodyPr>
          <a:lstStyle/>
          <a:p>
            <a:endParaRPr lang="en-US" altLang="zh-CN" sz="4640" b="1" spc="316" dirty="0">
              <a:solidFill>
                <a:schemeClr val="bg1"/>
              </a:solidFill>
              <a:cs typeface="+mn-ea"/>
              <a:sym typeface="+mn-lt"/>
            </a:endParaRPr>
          </a:p>
        </p:txBody>
      </p:sp>
      <p:sp>
        <p:nvSpPr>
          <p:cNvPr id="2" name="矩形 1">
            <a:extLst>
              <a:ext uri="{FF2B5EF4-FFF2-40B4-BE49-F238E27FC236}">
                <a16:creationId xmlns:a16="http://schemas.microsoft.com/office/drawing/2014/main" id="{88C4F5F2-7367-4C25-91ED-C1E0A96ABAC7}"/>
              </a:ext>
            </a:extLst>
          </p:cNvPr>
          <p:cNvSpPr/>
          <p:nvPr/>
        </p:nvSpPr>
        <p:spPr>
          <a:xfrm>
            <a:off x="2756967" y="3339326"/>
            <a:ext cx="7223452" cy="553998"/>
          </a:xfrm>
          <a:prstGeom prst="rect">
            <a:avLst/>
          </a:prstGeom>
        </p:spPr>
        <p:txBody>
          <a:bodyPr wrap="none">
            <a:spAutoFit/>
          </a:bodyPr>
          <a:lstStyle/>
          <a:p>
            <a:r>
              <a:rPr lang="en-US" altLang="zh-CN" sz="3000" b="1" dirty="0">
                <a:solidFill>
                  <a:schemeClr val="bg1"/>
                </a:solidFill>
                <a:latin typeface="DengXian" panose="02010600030101010101" pitchFamily="2" charset="-122"/>
                <a:ea typeface="DengXian" panose="02010600030101010101" pitchFamily="2" charset="-122"/>
                <a:cs typeface="Arial" panose="020B0604020202020204" pitchFamily="34" charset="0"/>
              </a:rPr>
              <a:t>Flow calibration After Software Upgrade</a:t>
            </a:r>
            <a:endParaRPr lang="zh-CN" altLang="en-US" sz="3000" b="1" dirty="0">
              <a:solidFill>
                <a:schemeClr val="bg1"/>
              </a:solidFill>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308565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C27842C-9C62-45CB-80BA-8FEA4C812E01}"/>
              </a:ext>
            </a:extLst>
          </p:cNvPr>
          <p:cNvSpPr>
            <a:spLocks noGrp="1"/>
          </p:cNvSpPr>
          <p:nvPr>
            <p:ph type="title"/>
          </p:nvPr>
        </p:nvSpPr>
        <p:spPr>
          <a:xfrm>
            <a:off x="308696" y="174799"/>
            <a:ext cx="9481052" cy="512762"/>
          </a:xfrm>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How to Enter Maintenance Interface</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63E155C-A316-46EB-BD6A-11A90E514EB8}"/>
              </a:ext>
            </a:extLst>
          </p:cNvPr>
          <p:cNvPicPr>
            <a:picLocks noChangeAspect="1"/>
          </p:cNvPicPr>
          <p:nvPr/>
        </p:nvPicPr>
        <p:blipFill>
          <a:blip r:embed="rId2"/>
          <a:stretch>
            <a:fillRect/>
          </a:stretch>
        </p:blipFill>
        <p:spPr>
          <a:xfrm>
            <a:off x="357966" y="2746946"/>
            <a:ext cx="2473921" cy="1390604"/>
          </a:xfrm>
          <a:prstGeom prst="rect">
            <a:avLst/>
          </a:prstGeom>
        </p:spPr>
      </p:pic>
      <p:pic>
        <p:nvPicPr>
          <p:cNvPr id="5" name="图片 4">
            <a:extLst>
              <a:ext uri="{FF2B5EF4-FFF2-40B4-BE49-F238E27FC236}">
                <a16:creationId xmlns:a16="http://schemas.microsoft.com/office/drawing/2014/main" id="{3A414307-6B2F-4B7C-98CC-467CC1DD270E}"/>
              </a:ext>
            </a:extLst>
          </p:cNvPr>
          <p:cNvPicPr>
            <a:picLocks noChangeAspect="1"/>
          </p:cNvPicPr>
          <p:nvPr/>
        </p:nvPicPr>
        <p:blipFill>
          <a:blip r:embed="rId3"/>
          <a:stretch>
            <a:fillRect/>
          </a:stretch>
        </p:blipFill>
        <p:spPr>
          <a:xfrm>
            <a:off x="3837087" y="1243896"/>
            <a:ext cx="2473921" cy="1399390"/>
          </a:xfrm>
          <a:prstGeom prst="rect">
            <a:avLst/>
          </a:prstGeom>
        </p:spPr>
      </p:pic>
      <p:sp>
        <p:nvSpPr>
          <p:cNvPr id="6" name="矩形 5">
            <a:extLst>
              <a:ext uri="{FF2B5EF4-FFF2-40B4-BE49-F238E27FC236}">
                <a16:creationId xmlns:a16="http://schemas.microsoft.com/office/drawing/2014/main" id="{4ECD90A5-C228-4081-8F8D-2A75E8F480E0}"/>
              </a:ext>
            </a:extLst>
          </p:cNvPr>
          <p:cNvSpPr/>
          <p:nvPr/>
        </p:nvSpPr>
        <p:spPr>
          <a:xfrm>
            <a:off x="282365" y="4316403"/>
            <a:ext cx="2727884" cy="461665"/>
          </a:xfrm>
          <a:prstGeom prst="rect">
            <a:avLst/>
          </a:prstGeom>
        </p:spPr>
        <p:txBody>
          <a:bodyPr wrap="square">
            <a:spAutoFit/>
          </a:bodyPr>
          <a:lstStyle/>
          <a:p>
            <a:r>
              <a:rPr lang="en-US" altLang="zh-CN" sz="1200" dirty="0">
                <a:latin typeface="DengXian" panose="02010600030101010101" pitchFamily="2" charset="-122"/>
                <a:ea typeface="DengXian" panose="02010600030101010101" pitchFamily="2" charset="-122"/>
                <a:cs typeface="Times New Roman" panose="02020603050405020304" pitchFamily="18" charset="0"/>
              </a:rPr>
              <a:t>Tap Setting on the home page to enter the setting interface</a:t>
            </a:r>
          </a:p>
        </p:txBody>
      </p:sp>
      <p:sp>
        <p:nvSpPr>
          <p:cNvPr id="7" name="矩形 6">
            <a:extLst>
              <a:ext uri="{FF2B5EF4-FFF2-40B4-BE49-F238E27FC236}">
                <a16:creationId xmlns:a16="http://schemas.microsoft.com/office/drawing/2014/main" id="{AA2DB25E-0C01-4C75-B058-63EF0AC7B817}"/>
              </a:ext>
            </a:extLst>
          </p:cNvPr>
          <p:cNvSpPr/>
          <p:nvPr/>
        </p:nvSpPr>
        <p:spPr>
          <a:xfrm>
            <a:off x="3909095" y="2672063"/>
            <a:ext cx="8941746" cy="646331"/>
          </a:xfrm>
          <a:prstGeom prst="rect">
            <a:avLst/>
          </a:prstGeom>
        </p:spPr>
        <p:txBody>
          <a:bodyPr wrap="square">
            <a:spAutoFit/>
          </a:bodyPr>
          <a:lstStyle/>
          <a:p>
            <a:pPr lvl="0"/>
            <a:r>
              <a:rPr lang="en-US" altLang="zh-CN" sz="1200" dirty="0">
                <a:latin typeface="DengXian" panose="02010600030101010101" pitchFamily="2" charset="-122"/>
                <a:ea typeface="DengXian" panose="02010600030101010101" pitchFamily="2" charset="-122"/>
                <a:cs typeface="Times New Roman" panose="02020603050405020304" pitchFamily="18" charset="0"/>
              </a:rPr>
              <a:t>Enter </a:t>
            </a:r>
            <a:r>
              <a:rPr lang="en-US" altLang="zh-CN" sz="1200" b="1"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Factory</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Maintenance Mode:</a:t>
            </a:r>
          </a:p>
          <a:p>
            <a:pPr lvl="0"/>
            <a:r>
              <a:rPr lang="en-US" altLang="zh-CN" sz="1200" dirty="0">
                <a:latin typeface="DengXian" panose="02010600030101010101" pitchFamily="2" charset="-122"/>
                <a:ea typeface="DengXian" panose="02010600030101010101" pitchFamily="2" charset="-122"/>
                <a:cs typeface="Times New Roman" panose="02020603050405020304" pitchFamily="18" charset="0"/>
              </a:rPr>
              <a:t>1. In the standby mode, tap Setting, and select the Maintenance menu.</a:t>
            </a:r>
            <a:endParaRPr lang="zh-CN" altLang="zh-CN" sz="1200" dirty="0">
              <a:latin typeface="DengXian" panose="02010600030101010101" pitchFamily="2" charset="-122"/>
              <a:ea typeface="DengXian" panose="02010600030101010101" pitchFamily="2" charset="-122"/>
              <a:cs typeface="Times New Roman" panose="02020603050405020304" pitchFamily="18" charset="0"/>
            </a:endParaRPr>
          </a:p>
          <a:p>
            <a:pPr lvl="0"/>
            <a:r>
              <a:rPr lang="en-US" altLang="zh-CN" sz="1200" dirty="0">
                <a:latin typeface="DengXian" panose="02010600030101010101" pitchFamily="2" charset="-122"/>
                <a:ea typeface="DengXian" panose="02010600030101010101" pitchFamily="2" charset="-122"/>
                <a:cs typeface="Times New Roman" panose="02020603050405020304" pitchFamily="18" charset="0"/>
              </a:rPr>
              <a:t>2. Select Factory in the selection box, enter the login password </a:t>
            </a:r>
            <a:r>
              <a:rPr lang="en-US" altLang="zh-CN" sz="1200"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7782</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and tap Login to enter the production maintenance interface.</a:t>
            </a:r>
            <a:endParaRPr lang="zh-CN" altLang="en-US" sz="12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9" name="左大括号 8">
            <a:extLst>
              <a:ext uri="{FF2B5EF4-FFF2-40B4-BE49-F238E27FC236}">
                <a16:creationId xmlns:a16="http://schemas.microsoft.com/office/drawing/2014/main" id="{8AB7AB95-2E72-407A-82C7-702D3254F19F}"/>
              </a:ext>
            </a:extLst>
          </p:cNvPr>
          <p:cNvSpPr/>
          <p:nvPr/>
        </p:nvSpPr>
        <p:spPr>
          <a:xfrm>
            <a:off x="3114247" y="1801887"/>
            <a:ext cx="690850" cy="3263309"/>
          </a:xfrm>
          <a:prstGeom prst="leftBrace">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DengXian" panose="02010600030101010101" pitchFamily="2" charset="-122"/>
              <a:ea typeface="DengXian" panose="02010600030101010101" pitchFamily="2" charset="-122"/>
            </a:endParaRPr>
          </a:p>
        </p:txBody>
      </p:sp>
      <p:pic>
        <p:nvPicPr>
          <p:cNvPr id="10" name="图片 9">
            <a:extLst>
              <a:ext uri="{FF2B5EF4-FFF2-40B4-BE49-F238E27FC236}">
                <a16:creationId xmlns:a16="http://schemas.microsoft.com/office/drawing/2014/main" id="{F338FC60-5D70-4F3E-BEC5-635F39686533}"/>
              </a:ext>
            </a:extLst>
          </p:cNvPr>
          <p:cNvPicPr>
            <a:picLocks noChangeAspect="1"/>
          </p:cNvPicPr>
          <p:nvPr/>
        </p:nvPicPr>
        <p:blipFill>
          <a:blip r:embed="rId4"/>
          <a:stretch>
            <a:fillRect/>
          </a:stretch>
        </p:blipFill>
        <p:spPr>
          <a:xfrm>
            <a:off x="3859431" y="4137550"/>
            <a:ext cx="2736501" cy="1469704"/>
          </a:xfrm>
          <a:prstGeom prst="rect">
            <a:avLst/>
          </a:prstGeom>
        </p:spPr>
      </p:pic>
      <p:sp>
        <p:nvSpPr>
          <p:cNvPr id="11" name="矩形 10">
            <a:extLst>
              <a:ext uri="{FF2B5EF4-FFF2-40B4-BE49-F238E27FC236}">
                <a16:creationId xmlns:a16="http://schemas.microsoft.com/office/drawing/2014/main" id="{E0A8A234-282F-4F15-ACB6-9934DF5C3979}"/>
              </a:ext>
            </a:extLst>
          </p:cNvPr>
          <p:cNvSpPr/>
          <p:nvPr/>
        </p:nvSpPr>
        <p:spPr>
          <a:xfrm>
            <a:off x="3837087" y="5780079"/>
            <a:ext cx="8941746" cy="646331"/>
          </a:xfrm>
          <a:prstGeom prst="rect">
            <a:avLst/>
          </a:prstGeom>
        </p:spPr>
        <p:txBody>
          <a:bodyPr wrap="square">
            <a:spAutoFit/>
          </a:bodyPr>
          <a:lstStyle/>
          <a:p>
            <a:r>
              <a:rPr lang="en-US" altLang="zh-CN" sz="1200" dirty="0">
                <a:latin typeface="DengXian" panose="02010600030101010101" pitchFamily="2" charset="-122"/>
                <a:ea typeface="DengXian" panose="02010600030101010101" pitchFamily="2" charset="-122"/>
                <a:cs typeface="Times New Roman" panose="02020603050405020304" pitchFamily="18" charset="0"/>
              </a:rPr>
              <a:t>Enter </a:t>
            </a:r>
            <a:r>
              <a:rPr lang="en-US" altLang="zh-CN" sz="1200" b="1"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Service</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Maintenance Mode:</a:t>
            </a:r>
          </a:p>
          <a:p>
            <a:r>
              <a:rPr lang="en-US" altLang="zh-CN" sz="1200" dirty="0">
                <a:latin typeface="DengXian" panose="02010600030101010101" pitchFamily="2" charset="-122"/>
                <a:ea typeface="DengXian" panose="02010600030101010101" pitchFamily="2" charset="-122"/>
                <a:cs typeface="Times New Roman" panose="02020603050405020304" pitchFamily="18" charset="0"/>
              </a:rPr>
              <a:t>1. In the standby mode, tap Setting, and select the Maintenance menu.</a:t>
            </a:r>
          </a:p>
          <a:p>
            <a:r>
              <a:rPr lang="en-US" altLang="zh-CN" sz="1200" dirty="0">
                <a:latin typeface="DengXian" panose="02010600030101010101" pitchFamily="2" charset="-122"/>
                <a:ea typeface="DengXian" panose="02010600030101010101" pitchFamily="2" charset="-122"/>
                <a:cs typeface="Times New Roman" panose="02020603050405020304" pitchFamily="18" charset="0"/>
              </a:rPr>
              <a:t>2. Select Service in the selection box, enter the login password </a:t>
            </a:r>
            <a:r>
              <a:rPr lang="en-US" altLang="zh-CN" sz="1200"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8277</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and tap Login to enter the user service maintenance interface.</a:t>
            </a:r>
            <a:endParaRPr lang="zh-CN" altLang="en-US" sz="12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12" name="图片 11">
            <a:extLst>
              <a:ext uri="{FF2B5EF4-FFF2-40B4-BE49-F238E27FC236}">
                <a16:creationId xmlns:a16="http://schemas.microsoft.com/office/drawing/2014/main" id="{76FF11A3-1DA0-42E4-BE18-48F61A2E0CE8}"/>
              </a:ext>
            </a:extLst>
          </p:cNvPr>
          <p:cNvPicPr>
            <a:picLocks noChangeAspect="1"/>
          </p:cNvPicPr>
          <p:nvPr/>
        </p:nvPicPr>
        <p:blipFill>
          <a:blip r:embed="rId5"/>
          <a:stretch>
            <a:fillRect/>
          </a:stretch>
        </p:blipFill>
        <p:spPr>
          <a:xfrm>
            <a:off x="8207486" y="1214288"/>
            <a:ext cx="2740836" cy="1457775"/>
          </a:xfrm>
          <a:prstGeom prst="rect">
            <a:avLst/>
          </a:prstGeom>
        </p:spPr>
      </p:pic>
      <p:pic>
        <p:nvPicPr>
          <p:cNvPr id="13" name="图片 12">
            <a:extLst>
              <a:ext uri="{FF2B5EF4-FFF2-40B4-BE49-F238E27FC236}">
                <a16:creationId xmlns:a16="http://schemas.microsoft.com/office/drawing/2014/main" id="{99470ED0-C3C5-4164-97D7-4C9DABBA106E}"/>
              </a:ext>
            </a:extLst>
          </p:cNvPr>
          <p:cNvPicPr>
            <a:picLocks noChangeAspect="1"/>
          </p:cNvPicPr>
          <p:nvPr/>
        </p:nvPicPr>
        <p:blipFill>
          <a:blip r:embed="rId6"/>
          <a:stretch>
            <a:fillRect/>
          </a:stretch>
        </p:blipFill>
        <p:spPr>
          <a:xfrm>
            <a:off x="8207486" y="4166326"/>
            <a:ext cx="2790755" cy="1469705"/>
          </a:xfrm>
          <a:prstGeom prst="rect">
            <a:avLst/>
          </a:prstGeom>
        </p:spPr>
      </p:pic>
      <p:sp>
        <p:nvSpPr>
          <p:cNvPr id="2" name="箭头: 右 1">
            <a:extLst>
              <a:ext uri="{FF2B5EF4-FFF2-40B4-BE49-F238E27FC236}">
                <a16:creationId xmlns:a16="http://schemas.microsoft.com/office/drawing/2014/main" id="{7ECD96BB-EFA1-40BA-862A-756C45358C8D}"/>
              </a:ext>
            </a:extLst>
          </p:cNvPr>
          <p:cNvSpPr/>
          <p:nvPr/>
        </p:nvSpPr>
        <p:spPr>
          <a:xfrm>
            <a:off x="6770043" y="1700860"/>
            <a:ext cx="978408" cy="484632"/>
          </a:xfrm>
          <a:prstGeom prst="rightArrow">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panose="02010600030101010101" pitchFamily="2" charset="-122"/>
              <a:ea typeface="DengXian" panose="02010600030101010101" pitchFamily="2" charset="-122"/>
            </a:endParaRPr>
          </a:p>
        </p:txBody>
      </p:sp>
      <p:sp>
        <p:nvSpPr>
          <p:cNvPr id="14" name="箭头: 右 13">
            <a:extLst>
              <a:ext uri="{FF2B5EF4-FFF2-40B4-BE49-F238E27FC236}">
                <a16:creationId xmlns:a16="http://schemas.microsoft.com/office/drawing/2014/main" id="{179BC521-D371-497B-BC2C-94AD574EF0C7}"/>
              </a:ext>
            </a:extLst>
          </p:cNvPr>
          <p:cNvSpPr/>
          <p:nvPr/>
        </p:nvSpPr>
        <p:spPr>
          <a:xfrm>
            <a:off x="6770043" y="4658862"/>
            <a:ext cx="978408" cy="484632"/>
          </a:xfrm>
          <a:prstGeom prst="rightArrow">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DengXian" panose="02010600030101010101" pitchFamily="2" charset="-122"/>
              <a:ea typeface="DengXian" panose="02010600030101010101" pitchFamily="2" charset="-122"/>
            </a:endParaRPr>
          </a:p>
        </p:txBody>
      </p:sp>
      <p:sp>
        <p:nvSpPr>
          <p:cNvPr id="15" name="矩形 14">
            <a:extLst>
              <a:ext uri="{FF2B5EF4-FFF2-40B4-BE49-F238E27FC236}">
                <a16:creationId xmlns:a16="http://schemas.microsoft.com/office/drawing/2014/main" id="{B3223517-56F7-4BC7-83E2-B738A0647FFE}"/>
              </a:ext>
            </a:extLst>
          </p:cNvPr>
          <p:cNvSpPr/>
          <p:nvPr/>
        </p:nvSpPr>
        <p:spPr>
          <a:xfrm>
            <a:off x="308696" y="814727"/>
            <a:ext cx="1180131" cy="276999"/>
          </a:xfrm>
          <a:prstGeom prst="rect">
            <a:avLst/>
          </a:prstGeom>
        </p:spPr>
        <p:txBody>
          <a:bodyPr wrap="none">
            <a:spAutoFit/>
          </a:bodyPr>
          <a:lstStyle/>
          <a:p>
            <a:r>
              <a:rPr lang="en-US" altLang="zh-CN" sz="12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V1.0</a:t>
            </a:r>
          </a:p>
        </p:txBody>
      </p:sp>
    </p:spTree>
    <p:extLst>
      <p:ext uri="{BB962C8B-B14F-4D97-AF65-F5344CB8AC3E}">
        <p14:creationId xmlns:p14="http://schemas.microsoft.com/office/powerpoint/2010/main" val="1608395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3D898-7CCF-4F72-BD32-C904A1D96A56}"/>
              </a:ext>
            </a:extLst>
          </p:cNvPr>
          <p:cNvSpPr>
            <a:spLocks noGrp="1"/>
          </p:cNvSpPr>
          <p:nvPr>
            <p:ph type="title"/>
          </p:nvPr>
        </p:nvSpPr>
        <p:spPr/>
        <p:txBody>
          <a:bodyPr/>
          <a:lstStyle/>
          <a:p>
            <a:r>
              <a:rPr lang="en-US" altLang="zh-CN" sz="2000" dirty="0">
                <a:solidFill>
                  <a:srgbClr val="C00000"/>
                </a:solidFill>
                <a:latin typeface="DengXian" panose="02010600030101010101" pitchFamily="2" charset="-122"/>
                <a:ea typeface="DengXian" panose="02010600030101010101" pitchFamily="2" charset="-122"/>
                <a:cs typeface="Calibri" panose="020F0502020204030204" pitchFamily="34" charset="0"/>
              </a:rPr>
              <a:t>Background</a:t>
            </a:r>
            <a:endParaRPr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14" name="矩形 3">
            <a:extLst>
              <a:ext uri="{FF2B5EF4-FFF2-40B4-BE49-F238E27FC236}">
                <a16:creationId xmlns:a16="http://schemas.microsoft.com/office/drawing/2014/main" id="{1E6F9773-CA83-8755-7806-66543869CA95}"/>
              </a:ext>
            </a:extLst>
          </p:cNvPr>
          <p:cNvSpPr/>
          <p:nvPr/>
        </p:nvSpPr>
        <p:spPr>
          <a:xfrm>
            <a:off x="295857" y="930831"/>
            <a:ext cx="9937104" cy="2677656"/>
          </a:xfrm>
          <a:prstGeom prst="rect">
            <a:avLst/>
          </a:prstGeom>
        </p:spPr>
        <p:txBody>
          <a:bodyPr wrap="square">
            <a:spAutoFit/>
          </a:bodyPr>
          <a:lstStyle/>
          <a:p>
            <a:r>
              <a:rPr lang="zh-CN" altLang="en-US" sz="1200" b="1" dirty="0">
                <a:latin typeface="DengXian" panose="02010600030101010101" pitchFamily="2" charset="-122"/>
                <a:ea typeface="DengXian" panose="02010600030101010101" pitchFamily="2" charset="-122"/>
                <a:cs typeface="Arial" panose="020B0604020202020204" pitchFamily="34" charset="0"/>
              </a:rPr>
              <a:t>Fault description</a:t>
            </a:r>
            <a:r>
              <a:rPr lang="zh-CN" altLang="en-US" sz="1200" dirty="0">
                <a:latin typeface="DengXian" panose="02010600030101010101" pitchFamily="2" charset="-122"/>
                <a:ea typeface="DengXian" panose="02010600030101010101" pitchFamily="2" charset="-122"/>
                <a:cs typeface="Arial" panose="020B0604020202020204" pitchFamily="34" charset="0"/>
              </a:rPr>
              <a:t>: </a:t>
            </a:r>
            <a:r>
              <a:rPr lang="en-US" altLang="zh-CN" sz="1200" dirty="0">
                <a:latin typeface="DengXian" panose="02010600030101010101" pitchFamily="2" charset="-122"/>
                <a:ea typeface="DengXian" panose="02010600030101010101" pitchFamily="2" charset="-122"/>
                <a:cs typeface="Arial" panose="020B0604020202020204" pitchFamily="34" charset="0"/>
              </a:rPr>
              <a:t>The customer reported that an error occurred during use, and the error message “contamination” is displayed on touch screen.</a:t>
            </a: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r>
              <a:rPr lang="zh-CN" altLang="en-US" sz="1200" b="1" dirty="0">
                <a:latin typeface="DengXian" panose="02010600030101010101" pitchFamily="2" charset="-122"/>
                <a:ea typeface="DengXian" panose="02010600030101010101" pitchFamily="2" charset="-122"/>
                <a:cs typeface="Arial" panose="020B0604020202020204" pitchFamily="34" charset="0"/>
              </a:rPr>
              <a:t>Analysis of the cause of the failure</a:t>
            </a:r>
            <a:r>
              <a:rPr lang="zh-CN" altLang="en-US" sz="1200" dirty="0">
                <a:latin typeface="DengXian" panose="02010600030101010101" pitchFamily="2" charset="-122"/>
                <a:ea typeface="DengXian" panose="02010600030101010101" pitchFamily="2" charset="-122"/>
                <a:cs typeface="Arial" panose="020B0604020202020204" pitchFamily="34" charset="0"/>
              </a:rPr>
              <a:t>:</a:t>
            </a:r>
            <a:r>
              <a:rPr lang="en-US" altLang="zh-CN" sz="1200" dirty="0">
                <a:latin typeface="DengXian" panose="02010600030101010101" pitchFamily="2" charset="-122"/>
                <a:ea typeface="DengXian" panose="02010600030101010101" pitchFamily="2" charset="-122"/>
                <a:cs typeface="Arial" panose="020B0604020202020204" pitchFamily="34" charset="0"/>
              </a:rPr>
              <a:t> The insufflator was contaminated by liquid backflow.</a:t>
            </a: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r>
              <a:rPr lang="zh-CN" altLang="en-US" sz="1200" b="1" dirty="0">
                <a:latin typeface="DengXian" panose="02010600030101010101" pitchFamily="2" charset="-122"/>
                <a:ea typeface="DengXian" panose="02010600030101010101" pitchFamily="2" charset="-122"/>
                <a:cs typeface="Arial" panose="020B0604020202020204" pitchFamily="34" charset="0"/>
              </a:rPr>
              <a:t>Solution</a:t>
            </a:r>
            <a:r>
              <a:rPr lang="zh-CN" altLang="en-US" sz="1200" dirty="0">
                <a:latin typeface="DengXian" panose="02010600030101010101" pitchFamily="2" charset="-122"/>
                <a:ea typeface="DengXian" panose="02010600030101010101" pitchFamily="2" charset="-122"/>
                <a:cs typeface="Arial" panose="020B0604020202020204" pitchFamily="34" charset="0"/>
              </a:rPr>
              <a:t>: </a:t>
            </a:r>
            <a:r>
              <a:rPr lang="en-US" altLang="zh-CN" sz="1200" dirty="0">
                <a:latin typeface="DengXian" panose="02010600030101010101" pitchFamily="2" charset="-122"/>
                <a:ea typeface="DengXian" panose="02010600030101010101" pitchFamily="2" charset="-122"/>
                <a:cs typeface="Arial" panose="020B0604020202020204" pitchFamily="34" charset="0"/>
              </a:rPr>
              <a:t>Recommendation for item replacement, software update and flow calibration :</a:t>
            </a: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endParaRPr lang="en-US" altLang="zh-CN" sz="1200" dirty="0">
              <a:latin typeface="DengXian" panose="02010600030101010101" pitchFamily="2" charset="-122"/>
              <a:ea typeface="DengXian" panose="02010600030101010101" pitchFamily="2" charset="-122"/>
              <a:cs typeface="Arial" panose="020B0604020202020204" pitchFamily="34" charset="0"/>
            </a:endParaRPr>
          </a:p>
          <a:p>
            <a:r>
              <a:rPr lang="en-US" altLang="zh-CN" sz="1200" dirty="0">
                <a:latin typeface="DengXian" panose="02010600030101010101" pitchFamily="2" charset="-122"/>
                <a:ea typeface="DengXian" panose="02010600030101010101" pitchFamily="2" charset="-122"/>
                <a:cs typeface="Arial" panose="020B0604020202020204" pitchFamily="34" charset="0"/>
              </a:rPr>
              <a:t>.</a:t>
            </a:r>
          </a:p>
          <a:p>
            <a:r>
              <a:rPr lang="en-US" altLang="zh-CN" sz="1200" b="1" dirty="0">
                <a:latin typeface="DengXian" panose="02010600030101010101" pitchFamily="2" charset="-122"/>
                <a:ea typeface="DengXian" panose="02010600030101010101" pitchFamily="2" charset="-122"/>
                <a:cs typeface="Arial" panose="020B0604020202020204" pitchFamily="34" charset="0"/>
              </a:rPr>
              <a:t>Prevention: </a:t>
            </a:r>
            <a:r>
              <a:rPr lang="en-US" altLang="zh-CN" sz="1200" dirty="0">
                <a:latin typeface="DengXian" panose="02010600030101010101" pitchFamily="2" charset="-122"/>
                <a:ea typeface="DengXian" panose="02010600030101010101" pitchFamily="2" charset="-122"/>
                <a:cs typeface="Arial" panose="020B0604020202020204" pitchFamily="34" charset="0"/>
              </a:rPr>
              <a:t>The insufflator should be placed higher than patient and use filter for every surgery.</a:t>
            </a:r>
          </a:p>
          <a:p>
            <a:endParaRPr lang="zh-CN" altLang="en-US" sz="1200" dirty="0">
              <a:latin typeface="Arial" panose="020B0604020202020204" pitchFamily="34" charset="0"/>
              <a:cs typeface="Arial" panose="020B0604020202020204" pitchFamily="34" charset="0"/>
            </a:endParaRPr>
          </a:p>
        </p:txBody>
      </p:sp>
      <p:graphicFrame>
        <p:nvGraphicFramePr>
          <p:cNvPr id="16" name="Table 15">
            <a:extLst>
              <a:ext uri="{FF2B5EF4-FFF2-40B4-BE49-F238E27FC236}">
                <a16:creationId xmlns:a16="http://schemas.microsoft.com/office/drawing/2014/main" id="{985C7AE0-6244-26A1-AB9D-1AA0C35F368C}"/>
              </a:ext>
            </a:extLst>
          </p:cNvPr>
          <p:cNvGraphicFramePr>
            <a:graphicFrameLocks noGrp="1"/>
          </p:cNvGraphicFramePr>
          <p:nvPr>
            <p:extLst>
              <p:ext uri="{D42A27DB-BD31-4B8C-83A1-F6EECF244321}">
                <p14:modId xmlns:p14="http://schemas.microsoft.com/office/powerpoint/2010/main" val="3319179276"/>
              </p:ext>
            </p:extLst>
          </p:nvPr>
        </p:nvGraphicFramePr>
        <p:xfrm>
          <a:off x="380703" y="2104157"/>
          <a:ext cx="5040560" cy="842898"/>
        </p:xfrm>
        <a:graphic>
          <a:graphicData uri="http://schemas.openxmlformats.org/drawingml/2006/table">
            <a:tbl>
              <a:tblPr/>
              <a:tblGrid>
                <a:gridCol w="1445318">
                  <a:extLst>
                    <a:ext uri="{9D8B030D-6E8A-4147-A177-3AD203B41FA5}">
                      <a16:colId xmlns:a16="http://schemas.microsoft.com/office/drawing/2014/main" val="1416453723"/>
                    </a:ext>
                  </a:extLst>
                </a:gridCol>
                <a:gridCol w="2642893">
                  <a:extLst>
                    <a:ext uri="{9D8B030D-6E8A-4147-A177-3AD203B41FA5}">
                      <a16:colId xmlns:a16="http://schemas.microsoft.com/office/drawing/2014/main" val="2840232779"/>
                    </a:ext>
                  </a:extLst>
                </a:gridCol>
                <a:gridCol w="952349">
                  <a:extLst>
                    <a:ext uri="{9D8B030D-6E8A-4147-A177-3AD203B41FA5}">
                      <a16:colId xmlns:a16="http://schemas.microsoft.com/office/drawing/2014/main" val="2208009281"/>
                    </a:ext>
                  </a:extLst>
                </a:gridCol>
              </a:tblGrid>
              <a:tr h="238703">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PN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indent="0" algn="l" rtl="0" fontAlgn="base">
                        <a:spcBef>
                          <a:spcPts val="0"/>
                        </a:spcBef>
                        <a:spcAft>
                          <a:spcPts val="0"/>
                        </a:spcAft>
                      </a:pPr>
                      <a:r>
                        <a:rPr lang="pt-BR" sz="1000" dirty="0" err="1">
                          <a:solidFill>
                            <a:srgbClr val="000000"/>
                          </a:solidFill>
                          <a:effectLst/>
                          <a:latin typeface="DengXian" panose="02010600030101010101" pitchFamily="2" charset="-122"/>
                          <a:ea typeface="DengXian" panose="02010600030101010101" pitchFamily="2" charset="-122"/>
                        </a:rPr>
                        <a:t>Description</a:t>
                      </a:r>
                      <a:endParaRPr lang="pt-BR" sz="1000" dirty="0">
                        <a:solidFill>
                          <a:srgbClr val="000000"/>
                        </a:solidFill>
                        <a:effectLst/>
                        <a:latin typeface="DengXian" panose="02010600030101010101" pitchFamily="2" charset="-122"/>
                        <a:ea typeface="DengXian"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Qtd</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39724396"/>
                  </a:ext>
                </a:extLst>
              </a:tr>
              <a:tr h="211787">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115-063725-00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dirty="0">
                          <a:solidFill>
                            <a:srgbClr val="000000"/>
                          </a:solidFill>
                          <a:effectLst/>
                          <a:latin typeface="DengXian" panose="02010600030101010101" pitchFamily="2" charset="-122"/>
                          <a:ea typeface="DengXian" panose="02010600030101010101" pitchFamily="2" charset="-122"/>
                        </a:rPr>
                        <a:t>Sensor </a:t>
                      </a:r>
                      <a:r>
                        <a:rPr lang="pt-BR" sz="1000" dirty="0" err="1">
                          <a:solidFill>
                            <a:srgbClr val="000000"/>
                          </a:solidFill>
                          <a:effectLst/>
                          <a:latin typeface="DengXian" panose="02010600030101010101" pitchFamily="2" charset="-122"/>
                          <a:ea typeface="DengXian" panose="02010600030101010101" pitchFamily="2" charset="-122"/>
                        </a:rPr>
                        <a:t>hose</a:t>
                      </a:r>
                      <a:r>
                        <a:rPr lang="pt-BR" sz="1000" dirty="0">
                          <a:solidFill>
                            <a:srgbClr val="000000"/>
                          </a:solidFill>
                          <a:effectLst/>
                          <a:latin typeface="DengXian" panose="02010600030101010101" pitchFamily="2" charset="-122"/>
                          <a:ea typeface="DengXian" panose="02010600030101010101" pitchFamily="2" charset="-122"/>
                        </a:rPr>
                        <a:t> FRU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dirty="0">
                          <a:solidFill>
                            <a:srgbClr val="000000"/>
                          </a:solidFill>
                          <a:effectLst/>
                          <a:latin typeface="DengXian" panose="02010600030101010101" pitchFamily="2" charset="-122"/>
                          <a:ea typeface="DengXian"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47532844"/>
                  </a:ext>
                </a:extLst>
              </a:tr>
              <a:tr h="194787">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115-076020-00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Influent contamination FRU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680228284"/>
                  </a:ext>
                </a:extLst>
              </a:tr>
              <a:tr h="197621">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115-077921-00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a:solidFill>
                            <a:srgbClr val="000000"/>
                          </a:solidFill>
                          <a:effectLst/>
                          <a:latin typeface="DengXian" panose="02010600030101010101" pitchFamily="2" charset="-122"/>
                          <a:ea typeface="DengXian" panose="02010600030101010101" pitchFamily="2" charset="-122"/>
                        </a:rPr>
                        <a:t>Gas cycle FRU</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indent="0" algn="l" rtl="0" fontAlgn="base">
                        <a:spcBef>
                          <a:spcPts val="0"/>
                        </a:spcBef>
                        <a:spcAft>
                          <a:spcPts val="0"/>
                        </a:spcAft>
                      </a:pPr>
                      <a:r>
                        <a:rPr lang="pt-BR" sz="1000" dirty="0">
                          <a:solidFill>
                            <a:srgbClr val="000000"/>
                          </a:solidFill>
                          <a:effectLst/>
                          <a:latin typeface="DengXian" panose="02010600030101010101" pitchFamily="2" charset="-122"/>
                          <a:ea typeface="DengXian" panose="02010600030101010101" pitchFamily="2" charset="-122"/>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095796502"/>
                  </a:ext>
                </a:extLst>
              </a:tr>
            </a:tbl>
          </a:graphicData>
        </a:graphic>
      </p:graphicFrame>
      <p:pic>
        <p:nvPicPr>
          <p:cNvPr id="18" name="Picture 17">
            <a:extLst>
              <a:ext uri="{FF2B5EF4-FFF2-40B4-BE49-F238E27FC236}">
                <a16:creationId xmlns:a16="http://schemas.microsoft.com/office/drawing/2014/main" id="{48277580-884D-B90A-A1B6-BC065C9BAFDA}"/>
              </a:ext>
            </a:extLst>
          </p:cNvPr>
          <p:cNvPicPr>
            <a:picLocks noChangeAspect="1"/>
          </p:cNvPicPr>
          <p:nvPr/>
        </p:nvPicPr>
        <p:blipFill>
          <a:blip r:embed="rId2"/>
          <a:stretch>
            <a:fillRect/>
          </a:stretch>
        </p:blipFill>
        <p:spPr>
          <a:xfrm>
            <a:off x="596727" y="4360322"/>
            <a:ext cx="5023611" cy="1923017"/>
          </a:xfrm>
          <a:prstGeom prst="rect">
            <a:avLst/>
          </a:prstGeom>
        </p:spPr>
      </p:pic>
      <p:pic>
        <p:nvPicPr>
          <p:cNvPr id="20" name="Picture 19">
            <a:extLst>
              <a:ext uri="{FF2B5EF4-FFF2-40B4-BE49-F238E27FC236}">
                <a16:creationId xmlns:a16="http://schemas.microsoft.com/office/drawing/2014/main" id="{887DAE60-5541-434D-D8AD-6D9EA4571109}"/>
              </a:ext>
            </a:extLst>
          </p:cNvPr>
          <p:cNvPicPr>
            <a:picLocks noChangeAspect="1"/>
          </p:cNvPicPr>
          <p:nvPr/>
        </p:nvPicPr>
        <p:blipFill>
          <a:blip r:embed="rId3"/>
          <a:stretch>
            <a:fillRect/>
          </a:stretch>
        </p:blipFill>
        <p:spPr>
          <a:xfrm>
            <a:off x="7797527" y="4285596"/>
            <a:ext cx="2143424" cy="1905266"/>
          </a:xfrm>
          <a:prstGeom prst="rect">
            <a:avLst/>
          </a:prstGeom>
        </p:spPr>
      </p:pic>
    </p:spTree>
    <p:extLst>
      <p:ext uri="{BB962C8B-B14F-4D97-AF65-F5344CB8AC3E}">
        <p14:creationId xmlns:p14="http://schemas.microsoft.com/office/powerpoint/2010/main" val="4056418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C27842C-9C62-45CB-80BA-8FEA4C812E01}"/>
              </a:ext>
            </a:extLst>
          </p:cNvPr>
          <p:cNvSpPr>
            <a:spLocks noGrp="1"/>
          </p:cNvSpPr>
          <p:nvPr>
            <p:ph type="title"/>
          </p:nvPr>
        </p:nvSpPr>
        <p:spPr>
          <a:xfrm>
            <a:off x="308696" y="174799"/>
            <a:ext cx="9481052" cy="512762"/>
          </a:xfrm>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How to Enter Maintenance Interface</a:t>
            </a:r>
            <a:endParaRPr lang="zh-CN" altLang="en-US" sz="2000" dirty="0">
              <a:solidFill>
                <a:srgbClr val="C00000"/>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C6BA557-FBBE-4F65-8D23-31D1004F5F80}"/>
              </a:ext>
            </a:extLst>
          </p:cNvPr>
          <p:cNvPicPr>
            <a:picLocks noChangeAspect="1"/>
          </p:cNvPicPr>
          <p:nvPr/>
        </p:nvPicPr>
        <p:blipFill>
          <a:blip r:embed="rId2"/>
          <a:stretch>
            <a:fillRect/>
          </a:stretch>
        </p:blipFill>
        <p:spPr>
          <a:xfrm>
            <a:off x="524720" y="2536206"/>
            <a:ext cx="3290210" cy="1944215"/>
          </a:xfrm>
          <a:prstGeom prst="rect">
            <a:avLst/>
          </a:prstGeom>
        </p:spPr>
      </p:pic>
      <p:sp>
        <p:nvSpPr>
          <p:cNvPr id="9" name="矩形 8">
            <a:extLst>
              <a:ext uri="{FF2B5EF4-FFF2-40B4-BE49-F238E27FC236}">
                <a16:creationId xmlns:a16="http://schemas.microsoft.com/office/drawing/2014/main" id="{BA49AE82-A084-4902-9C7D-CC7F322057A3}"/>
              </a:ext>
            </a:extLst>
          </p:cNvPr>
          <p:cNvSpPr/>
          <p:nvPr/>
        </p:nvSpPr>
        <p:spPr>
          <a:xfrm>
            <a:off x="596727" y="4696450"/>
            <a:ext cx="2727884" cy="646331"/>
          </a:xfrm>
          <a:prstGeom prst="rect">
            <a:avLst/>
          </a:prstGeom>
        </p:spPr>
        <p:txBody>
          <a:bodyPr wrap="square">
            <a:spAutoFit/>
          </a:bodyPr>
          <a:lstStyle/>
          <a:p>
            <a:r>
              <a:rPr lang="en-US" altLang="zh-CN" sz="1200" dirty="0">
                <a:latin typeface="DengXian" panose="02010600030101010101" pitchFamily="2" charset="-122"/>
                <a:ea typeface="DengXian" panose="02010600030101010101" pitchFamily="2" charset="-122"/>
                <a:cs typeface="Times New Roman" panose="02020603050405020304" pitchFamily="18" charset="0"/>
              </a:rPr>
              <a:t>Step 1</a:t>
            </a:r>
          </a:p>
          <a:p>
            <a:r>
              <a:rPr lang="en-US" altLang="zh-CN" sz="1200" dirty="0">
                <a:latin typeface="DengXian" panose="02010600030101010101" pitchFamily="2" charset="-122"/>
                <a:ea typeface="DengXian" panose="02010600030101010101" pitchFamily="2" charset="-122"/>
                <a:cs typeface="Times New Roman" panose="02020603050405020304" pitchFamily="18" charset="0"/>
              </a:rPr>
              <a:t>Tap Setting on the home page to enter the setting interface</a:t>
            </a:r>
          </a:p>
        </p:txBody>
      </p:sp>
      <p:pic>
        <p:nvPicPr>
          <p:cNvPr id="8" name="图片 7">
            <a:extLst>
              <a:ext uri="{FF2B5EF4-FFF2-40B4-BE49-F238E27FC236}">
                <a16:creationId xmlns:a16="http://schemas.microsoft.com/office/drawing/2014/main" id="{65F6D796-3491-4717-88D1-3CFBEA8266C0}"/>
              </a:ext>
            </a:extLst>
          </p:cNvPr>
          <p:cNvPicPr>
            <a:picLocks noChangeAspect="1"/>
          </p:cNvPicPr>
          <p:nvPr/>
        </p:nvPicPr>
        <p:blipFill>
          <a:blip r:embed="rId3"/>
          <a:stretch>
            <a:fillRect/>
          </a:stretch>
        </p:blipFill>
        <p:spPr>
          <a:xfrm>
            <a:off x="4809674" y="2536206"/>
            <a:ext cx="3242578" cy="1944215"/>
          </a:xfrm>
          <a:prstGeom prst="rect">
            <a:avLst/>
          </a:prstGeom>
        </p:spPr>
      </p:pic>
      <p:sp>
        <p:nvSpPr>
          <p:cNvPr id="10" name="矩形 9">
            <a:extLst>
              <a:ext uri="{FF2B5EF4-FFF2-40B4-BE49-F238E27FC236}">
                <a16:creationId xmlns:a16="http://schemas.microsoft.com/office/drawing/2014/main" id="{C14909C7-A29A-4A07-AA5C-024AEA88CA17}"/>
              </a:ext>
            </a:extLst>
          </p:cNvPr>
          <p:cNvSpPr/>
          <p:nvPr/>
        </p:nvSpPr>
        <p:spPr>
          <a:xfrm>
            <a:off x="4860743" y="4696450"/>
            <a:ext cx="3274060" cy="646331"/>
          </a:xfrm>
          <a:prstGeom prst="rect">
            <a:avLst/>
          </a:prstGeom>
        </p:spPr>
        <p:txBody>
          <a:bodyPr wrap="square">
            <a:spAutoFit/>
          </a:bodyPr>
          <a:lstStyle/>
          <a:p>
            <a:r>
              <a:rPr lang="en-US" altLang="zh-CN" sz="1200" dirty="0">
                <a:latin typeface="DengXian" panose="02010600030101010101" pitchFamily="2" charset="-122"/>
                <a:ea typeface="DengXian" panose="02010600030101010101" pitchFamily="2" charset="-122"/>
                <a:cs typeface="Times New Roman" panose="02020603050405020304" pitchFamily="18" charset="0"/>
              </a:rPr>
              <a:t>Step 2</a:t>
            </a:r>
          </a:p>
          <a:p>
            <a:r>
              <a:rPr lang="en-US" altLang="zh-CN" sz="1200" dirty="0">
                <a:latin typeface="DengXian" panose="02010600030101010101" pitchFamily="2" charset="-122"/>
                <a:ea typeface="DengXian" panose="02010600030101010101" pitchFamily="2" charset="-122"/>
                <a:cs typeface="Times New Roman" panose="02020603050405020304" pitchFamily="18" charset="0"/>
              </a:rPr>
              <a:t>After entering the login password "</a:t>
            </a:r>
            <a:r>
              <a:rPr lang="en-US" altLang="zh-CN" sz="1200"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332888</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you can log in to the Maintenance Interface.</a:t>
            </a:r>
            <a:endParaRPr lang="zh-CN" altLang="en-US" sz="12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11" name="图片 10">
            <a:extLst>
              <a:ext uri="{FF2B5EF4-FFF2-40B4-BE49-F238E27FC236}">
                <a16:creationId xmlns:a16="http://schemas.microsoft.com/office/drawing/2014/main" id="{86660F3A-4CA2-4B5A-A286-2ABC24B26BFB}"/>
              </a:ext>
            </a:extLst>
          </p:cNvPr>
          <p:cNvPicPr>
            <a:picLocks noChangeAspect="1"/>
          </p:cNvPicPr>
          <p:nvPr/>
        </p:nvPicPr>
        <p:blipFill>
          <a:blip r:embed="rId4"/>
          <a:stretch>
            <a:fillRect/>
          </a:stretch>
        </p:blipFill>
        <p:spPr>
          <a:xfrm>
            <a:off x="9035198" y="2536206"/>
            <a:ext cx="3257526" cy="1944215"/>
          </a:xfrm>
          <a:prstGeom prst="rect">
            <a:avLst/>
          </a:prstGeom>
        </p:spPr>
      </p:pic>
      <p:sp>
        <p:nvSpPr>
          <p:cNvPr id="13" name="矩形 12">
            <a:extLst>
              <a:ext uri="{FF2B5EF4-FFF2-40B4-BE49-F238E27FC236}">
                <a16:creationId xmlns:a16="http://schemas.microsoft.com/office/drawing/2014/main" id="{B0CC5081-13C3-4111-8916-963914E993D1}"/>
              </a:ext>
            </a:extLst>
          </p:cNvPr>
          <p:cNvSpPr/>
          <p:nvPr/>
        </p:nvSpPr>
        <p:spPr>
          <a:xfrm>
            <a:off x="9165679" y="4698761"/>
            <a:ext cx="3274060" cy="461665"/>
          </a:xfrm>
          <a:prstGeom prst="rect">
            <a:avLst/>
          </a:prstGeom>
        </p:spPr>
        <p:txBody>
          <a:bodyPr wrap="square">
            <a:spAutoFit/>
          </a:bodyPr>
          <a:lstStyle/>
          <a:p>
            <a:r>
              <a:rPr lang="en-US" altLang="zh-CN" sz="1200" dirty="0">
                <a:latin typeface="DengXian" panose="02010600030101010101" pitchFamily="2" charset="-122"/>
                <a:ea typeface="DengXian" panose="02010600030101010101" pitchFamily="2" charset="-122"/>
                <a:cs typeface="Times New Roman" panose="02020603050405020304" pitchFamily="18" charset="0"/>
              </a:rPr>
              <a:t>Step 3</a:t>
            </a:r>
          </a:p>
          <a:p>
            <a:r>
              <a:rPr lang="en-US" altLang="zh-CN" sz="1200" dirty="0">
                <a:latin typeface="DengXian" panose="02010600030101010101" pitchFamily="2" charset="-122"/>
                <a:ea typeface="DengXian" panose="02010600030101010101" pitchFamily="2" charset="-122"/>
                <a:cs typeface="Times New Roman" panose="02020603050405020304" pitchFamily="18" charset="0"/>
              </a:rPr>
              <a:t>Enter Maintenance Mode</a:t>
            </a:r>
            <a:endParaRPr lang="zh-CN" altLang="en-US" sz="12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箭头: 右 11">
            <a:extLst>
              <a:ext uri="{FF2B5EF4-FFF2-40B4-BE49-F238E27FC236}">
                <a16:creationId xmlns:a16="http://schemas.microsoft.com/office/drawing/2014/main" id="{F6B94314-FBF6-4B77-9EA4-32A22E1D8BE9}"/>
              </a:ext>
            </a:extLst>
          </p:cNvPr>
          <p:cNvSpPr/>
          <p:nvPr/>
        </p:nvSpPr>
        <p:spPr>
          <a:xfrm>
            <a:off x="3835665" y="3265997"/>
            <a:ext cx="978408" cy="484632"/>
          </a:xfrm>
          <a:prstGeom prst="rightArrow">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C194B102-5852-4FEA-86B3-0176BF303768}"/>
              </a:ext>
            </a:extLst>
          </p:cNvPr>
          <p:cNvSpPr/>
          <p:nvPr/>
        </p:nvSpPr>
        <p:spPr>
          <a:xfrm>
            <a:off x="8086781" y="3265997"/>
            <a:ext cx="978408" cy="484632"/>
          </a:xfrm>
          <a:prstGeom prst="rightArrow">
            <a:avLst/>
          </a:prstGeom>
          <a:solidFill>
            <a:schemeClr val="accent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118324B2-F908-486F-8AB6-E101CE2A750A}"/>
              </a:ext>
            </a:extLst>
          </p:cNvPr>
          <p:cNvSpPr/>
          <p:nvPr/>
        </p:nvSpPr>
        <p:spPr>
          <a:xfrm>
            <a:off x="308696" y="814727"/>
            <a:ext cx="1180131" cy="276999"/>
          </a:xfrm>
          <a:prstGeom prst="rect">
            <a:avLst/>
          </a:prstGeom>
        </p:spPr>
        <p:txBody>
          <a:bodyPr wrap="none">
            <a:spAutoFit/>
          </a:bodyPr>
          <a:lstStyle/>
          <a:p>
            <a:r>
              <a:rPr lang="en-US" altLang="zh-CN" sz="12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V2.0</a:t>
            </a:r>
          </a:p>
        </p:txBody>
      </p:sp>
    </p:spTree>
    <p:extLst>
      <p:ext uri="{BB962C8B-B14F-4D97-AF65-F5344CB8AC3E}">
        <p14:creationId xmlns:p14="http://schemas.microsoft.com/office/powerpoint/2010/main" val="3238502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C27842C-9C62-45CB-80BA-8FEA4C812E01}"/>
              </a:ext>
            </a:extLst>
          </p:cNvPr>
          <p:cNvSpPr>
            <a:spLocks noGrp="1"/>
          </p:cNvSpPr>
          <p:nvPr>
            <p:ph type="title"/>
          </p:nvPr>
        </p:nvSpPr>
        <p:spPr>
          <a:xfrm>
            <a:off x="308696" y="174799"/>
            <a:ext cx="9481052" cy="512762"/>
          </a:xfrm>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Flow Calibration-KV Calibration</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E18213C6-1DAF-4972-84D0-ABB813FB5974}"/>
              </a:ext>
            </a:extLst>
          </p:cNvPr>
          <p:cNvPicPr>
            <a:picLocks noChangeAspect="1"/>
          </p:cNvPicPr>
          <p:nvPr/>
        </p:nvPicPr>
        <p:blipFill>
          <a:blip r:embed="rId2"/>
          <a:stretch>
            <a:fillRect/>
          </a:stretch>
        </p:blipFill>
        <p:spPr>
          <a:xfrm>
            <a:off x="650876" y="3415648"/>
            <a:ext cx="2651148" cy="2093263"/>
          </a:xfrm>
          <a:prstGeom prst="rect">
            <a:avLst/>
          </a:prstGeom>
        </p:spPr>
      </p:pic>
      <p:pic>
        <p:nvPicPr>
          <p:cNvPr id="3" name="图片 2">
            <a:extLst>
              <a:ext uri="{FF2B5EF4-FFF2-40B4-BE49-F238E27FC236}">
                <a16:creationId xmlns:a16="http://schemas.microsoft.com/office/drawing/2014/main" id="{B2078E3A-DEC3-4BBB-9325-BFE01B326153}"/>
              </a:ext>
            </a:extLst>
          </p:cNvPr>
          <p:cNvPicPr>
            <a:picLocks noChangeAspect="1"/>
          </p:cNvPicPr>
          <p:nvPr/>
        </p:nvPicPr>
        <p:blipFill>
          <a:blip r:embed="rId3"/>
          <a:stretch>
            <a:fillRect/>
          </a:stretch>
        </p:blipFill>
        <p:spPr>
          <a:xfrm>
            <a:off x="8350439" y="1817214"/>
            <a:ext cx="3839576" cy="2052187"/>
          </a:xfrm>
          <a:prstGeom prst="rect">
            <a:avLst/>
          </a:prstGeom>
        </p:spPr>
      </p:pic>
      <p:sp>
        <p:nvSpPr>
          <p:cNvPr id="5" name="矩形 4">
            <a:extLst>
              <a:ext uri="{FF2B5EF4-FFF2-40B4-BE49-F238E27FC236}">
                <a16:creationId xmlns:a16="http://schemas.microsoft.com/office/drawing/2014/main" id="{2CF18A71-50C3-40EE-B7B5-6D04AD869657}"/>
              </a:ext>
            </a:extLst>
          </p:cNvPr>
          <p:cNvSpPr/>
          <p:nvPr/>
        </p:nvSpPr>
        <p:spPr>
          <a:xfrm>
            <a:off x="4188884" y="1866824"/>
            <a:ext cx="4082552" cy="1754326"/>
          </a:xfrm>
          <a:prstGeom prst="rect">
            <a:avLst/>
          </a:prstGeom>
        </p:spPr>
        <p:txBody>
          <a:bodyPr wrap="square">
            <a:spAutoFit/>
          </a:bodyPr>
          <a:lstStyle/>
          <a:p>
            <a:pPr lvl="0" algn="just" defTabSz="914430" fontAlgn="auto">
              <a:spcBef>
                <a:spcPts val="0"/>
              </a:spcBef>
              <a:spcAft>
                <a:spcPts val="0"/>
              </a:spcAft>
              <a:defRPr/>
            </a:pP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V1.0</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Route: Factory maintenance&gt;Calibrator</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Input the initial value of current as </a:t>
            </a: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93</a:t>
            </a:r>
            <a:r>
              <a:rPr lang="en-US" altLang="zh-CN" sz="1200" dirty="0">
                <a:latin typeface="DengXian" panose="02010600030101010101" pitchFamily="2" charset="-122"/>
                <a:ea typeface="DengXian" panose="02010600030101010101" pitchFamily="2" charset="-122"/>
                <a:cs typeface="Times New Roman" panose="02020603050405020304" pitchFamily="18" charset="0"/>
              </a:rPr>
              <a:t>, and tap the Update button. </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Observe the flow of the flowmeter, calculate the KV value (KV=flow/pressure difference), and input the obtained KV value. </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Exit the factory maintenance page to complete the KV value calibration.</a:t>
            </a:r>
            <a:endParaRPr lang="en-US" altLang="zh-CN" sz="1200" dirty="0">
              <a:solidFill>
                <a:schemeClr val="dk1"/>
              </a:solidFill>
              <a:latin typeface="DengXian" panose="02010600030101010101" pitchFamily="2" charset="-122"/>
              <a:ea typeface="DengXian" panose="02010600030101010101" pitchFamily="2" charset="-122"/>
              <a:cs typeface="Times New Roman" panose="02020603050405020304" pitchFamily="18" charset="0"/>
            </a:endParaRPr>
          </a:p>
        </p:txBody>
      </p:sp>
      <p:sp>
        <p:nvSpPr>
          <p:cNvPr id="6" name="矩形 5">
            <a:extLst>
              <a:ext uri="{FF2B5EF4-FFF2-40B4-BE49-F238E27FC236}">
                <a16:creationId xmlns:a16="http://schemas.microsoft.com/office/drawing/2014/main" id="{A070471A-FB3D-4440-B072-400E52F9AB5E}"/>
              </a:ext>
            </a:extLst>
          </p:cNvPr>
          <p:cNvSpPr/>
          <p:nvPr/>
        </p:nvSpPr>
        <p:spPr>
          <a:xfrm>
            <a:off x="0" y="769588"/>
            <a:ext cx="12858749" cy="844398"/>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KV value: </a:t>
            </a:r>
            <a:r>
              <a:rPr lang="en-US" altLang="zh-CN" sz="1200" dirty="0">
                <a:solidFill>
                  <a:schemeClr val="tx1"/>
                </a:solidFill>
                <a:latin typeface="DengXian" panose="02010600030101010101" pitchFamily="2" charset="-122"/>
                <a:ea typeface="DengXian" panose="02010600030101010101" pitchFamily="2" charset="-122"/>
                <a:cs typeface="Times New Roman" panose="02020603050405020304" pitchFamily="18" charset="0"/>
              </a:rPr>
              <a:t>refers to the flow rate/pressure difference ratio of the differential pressure meter in the flow sensor (used as a filter for generating the pressure difference). After this KV value is obtained, the flow rate can be calculated by the formula: </a:t>
            </a:r>
            <a:r>
              <a:rPr lang="en-US" altLang="zh-CN" sz="1200"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Flow rate = KV * differential pressure</a:t>
            </a:r>
            <a:r>
              <a:rPr lang="en-US" altLang="zh-CN" sz="1200" dirty="0">
                <a:solidFill>
                  <a:schemeClr val="tx1"/>
                </a:solidFill>
                <a:latin typeface="DengXian" panose="02010600030101010101" pitchFamily="2" charset="-122"/>
                <a:ea typeface="DengXian" panose="02010600030101010101" pitchFamily="2" charset="-122"/>
                <a:cs typeface="Times New Roman" panose="02020603050405020304" pitchFamily="18" charset="0"/>
              </a:rPr>
              <a:t>. Since the KV value of the differential pressure meter (filter) used by the insufflator has better linearity, you only need to test the pressure difference and the actual flow rate at one point, and use the formula KV=actual flow/pressure difference to obtain the KV value</a:t>
            </a:r>
            <a:endParaRPr lang="zh-CN" altLang="en-US" sz="12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1892B5B8-371A-461E-BBDA-2E46C0406971}"/>
              </a:ext>
            </a:extLst>
          </p:cNvPr>
          <p:cNvPicPr>
            <a:picLocks noChangeAspect="1"/>
          </p:cNvPicPr>
          <p:nvPr/>
        </p:nvPicPr>
        <p:blipFill>
          <a:blip r:embed="rId4"/>
          <a:stretch>
            <a:fillRect/>
          </a:stretch>
        </p:blipFill>
        <p:spPr>
          <a:xfrm>
            <a:off x="8327156" y="4340173"/>
            <a:ext cx="3783856" cy="2057529"/>
          </a:xfrm>
          <a:prstGeom prst="rect">
            <a:avLst/>
          </a:prstGeom>
        </p:spPr>
      </p:pic>
      <p:sp>
        <p:nvSpPr>
          <p:cNvPr id="9" name="矩形 8">
            <a:extLst>
              <a:ext uri="{FF2B5EF4-FFF2-40B4-BE49-F238E27FC236}">
                <a16:creationId xmlns:a16="http://schemas.microsoft.com/office/drawing/2014/main" id="{C3F2333B-2C7E-420B-96F1-793D6A81F2B4}"/>
              </a:ext>
            </a:extLst>
          </p:cNvPr>
          <p:cNvSpPr/>
          <p:nvPr/>
        </p:nvSpPr>
        <p:spPr>
          <a:xfrm>
            <a:off x="4188884" y="4340173"/>
            <a:ext cx="4082552" cy="1569660"/>
          </a:xfrm>
          <a:prstGeom prst="rect">
            <a:avLst/>
          </a:prstGeom>
        </p:spPr>
        <p:txBody>
          <a:bodyPr wrap="square">
            <a:spAutoFit/>
          </a:bodyPr>
          <a:lstStyle/>
          <a:p>
            <a:pPr lvl="0" algn="just" defTabSz="914430" fontAlgn="auto">
              <a:spcBef>
                <a:spcPts val="0"/>
              </a:spcBef>
              <a:spcAft>
                <a:spcPts val="0"/>
              </a:spcAft>
              <a:defRPr/>
            </a:pP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V2.0</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Route: Maintenance&gt;Calibration;</a:t>
            </a:r>
          </a:p>
          <a:p>
            <a:pPr marL="228600" lvl="0" indent="-228600" algn="just" defTabSz="914430" fontAlgn="auto">
              <a:spcBef>
                <a:spcPts val="0"/>
              </a:spcBef>
              <a:spcAft>
                <a:spcPts val="0"/>
              </a:spcAft>
              <a:buAutoNum type="arabicPeriod"/>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Tap Start of KV calibration. The insufflator will start the flow calibration. After the measured value of the flowmeter is stable, input the measured flow value (in L/min) in the test flow edit box, and then tap Save to complete the KV value calibration</a:t>
            </a:r>
            <a:endParaRPr lang="en-US" altLang="zh-CN" sz="1200" dirty="0">
              <a:solidFill>
                <a:schemeClr val="dk1"/>
              </a:solidFill>
              <a:latin typeface="DengXian" panose="02010600030101010101" pitchFamily="2" charset="-122"/>
              <a:ea typeface="DengXian" panose="02010600030101010101" pitchFamily="2" charset="-122"/>
              <a:cs typeface="Times New Roman" panose="02020603050405020304" pitchFamily="18" charset="0"/>
            </a:endParaRPr>
          </a:p>
        </p:txBody>
      </p:sp>
      <p:sp>
        <p:nvSpPr>
          <p:cNvPr id="13" name="矩形 12">
            <a:extLst>
              <a:ext uri="{FF2B5EF4-FFF2-40B4-BE49-F238E27FC236}">
                <a16:creationId xmlns:a16="http://schemas.microsoft.com/office/drawing/2014/main" id="{06401B9D-20F2-4ADB-B796-FEA5DC8BEFEE}"/>
              </a:ext>
            </a:extLst>
          </p:cNvPr>
          <p:cNvSpPr/>
          <p:nvPr/>
        </p:nvSpPr>
        <p:spPr>
          <a:xfrm>
            <a:off x="66074" y="1845988"/>
            <a:ext cx="3979777" cy="1569660"/>
          </a:xfrm>
          <a:prstGeom prst="rect">
            <a:avLst/>
          </a:prstGeom>
        </p:spPr>
        <p:txBody>
          <a:bodyPr wrap="square">
            <a:spAutoFit/>
          </a:bodyPr>
          <a:lstStyle/>
          <a:p>
            <a:pPr lvl="0" algn="just" defTabSz="914430" fontAlgn="auto">
              <a:spcBef>
                <a:spcPts val="0"/>
              </a:spcBef>
              <a:spcAft>
                <a:spcPts val="0"/>
              </a:spcAft>
              <a:defRPr/>
            </a:pP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Preparation: </a:t>
            </a: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Connect the gas source and ensure that the gas source pressure is ≥  0.4 MPa. </a:t>
            </a:r>
          </a:p>
          <a:p>
            <a:pPr marL="228600" lvl="0" indent="-228600" algn="just" defTabSz="914430" fontAlgn="auto">
              <a:spcBef>
                <a:spcPts val="0"/>
              </a:spcBef>
              <a:spcAft>
                <a:spcPts val="0"/>
              </a:spcAft>
              <a:buAutoNum type="arabicPeriod"/>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228600" lvl="0" indent="-2286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Connect the gas outlet of the insufflator and the flowmeter (the unit of the flowmeter is set to ACT L/min, and the gas type is CO2. )</a:t>
            </a:r>
          </a:p>
          <a:p>
            <a:pPr marL="228600" lvl="0" indent="-228600" algn="just" defTabSz="914430" fontAlgn="auto">
              <a:spcBef>
                <a:spcPts val="0"/>
              </a:spcBef>
              <a:spcAft>
                <a:spcPts val="0"/>
              </a:spcAft>
              <a:buAutoNum type="arabicPeriod"/>
              <a:defRPr/>
            </a:pPr>
            <a:endParaRPr lang="en-US" altLang="zh-CN" sz="1200" dirty="0">
              <a:solidFill>
                <a:srgbClr val="C00000"/>
              </a:solidFill>
              <a:highlight>
                <a:srgbClr val="FFFF00"/>
              </a:highlight>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1BE4DE7E-3838-4A88-9B9F-10F6A7477BC8}"/>
              </a:ext>
            </a:extLst>
          </p:cNvPr>
          <p:cNvSpPr/>
          <p:nvPr/>
        </p:nvSpPr>
        <p:spPr>
          <a:xfrm>
            <a:off x="9225655" y="2248173"/>
            <a:ext cx="2885357" cy="36004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6589706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C27842C-9C62-45CB-80BA-8FEA4C812E01}"/>
              </a:ext>
            </a:extLst>
          </p:cNvPr>
          <p:cNvSpPr>
            <a:spLocks noGrp="1"/>
          </p:cNvSpPr>
          <p:nvPr>
            <p:ph type="title"/>
          </p:nvPr>
        </p:nvSpPr>
        <p:spPr>
          <a:xfrm>
            <a:off x="308696" y="174799"/>
            <a:ext cx="9481052" cy="512762"/>
          </a:xfrm>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Liquid Inlet State Clear</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2" name="矩形 1">
            <a:extLst>
              <a:ext uri="{FF2B5EF4-FFF2-40B4-BE49-F238E27FC236}">
                <a16:creationId xmlns:a16="http://schemas.microsoft.com/office/drawing/2014/main" id="{83124BAA-640B-4A93-AAD2-6F089E73DD41}"/>
              </a:ext>
            </a:extLst>
          </p:cNvPr>
          <p:cNvSpPr/>
          <p:nvPr/>
        </p:nvSpPr>
        <p:spPr>
          <a:xfrm>
            <a:off x="309469" y="1656427"/>
            <a:ext cx="5845067" cy="1015663"/>
          </a:xfrm>
          <a:prstGeom prst="rect">
            <a:avLst/>
          </a:prstGeom>
        </p:spPr>
        <p:txBody>
          <a:bodyPr wrap="square">
            <a:spAutoFit/>
          </a:bodyPr>
          <a:lstStyle/>
          <a:p>
            <a:pPr lvl="0" algn="just" defTabSz="914430" fontAlgn="auto">
              <a:spcBef>
                <a:spcPts val="0"/>
              </a:spcBef>
              <a:spcAft>
                <a:spcPts val="0"/>
              </a:spcAft>
              <a:defRPr/>
            </a:pP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V1.0</a:t>
            </a:r>
          </a:p>
          <a:p>
            <a:pPr lvl="0" algn="just" defTabSz="914430" fontAlgn="auto">
              <a:spcBef>
                <a:spcPts val="0"/>
              </a:spcBef>
              <a:spcAft>
                <a:spcPts val="0"/>
              </a:spcAft>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Replace liquid inlet sensor repair spare parts (international: 115-063729-00)</a:t>
            </a:r>
          </a:p>
          <a:p>
            <a:pPr marL="342900" lvl="0" indent="-342900" algn="just" defTabSz="914430" fontAlgn="auto">
              <a:spcBef>
                <a:spcPts val="0"/>
              </a:spcBef>
              <a:spcAft>
                <a:spcPts val="0"/>
              </a:spcAft>
              <a:buAutoNum type="arabicPeriod"/>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Upgrade the software</a:t>
            </a:r>
          </a:p>
        </p:txBody>
      </p:sp>
      <p:cxnSp>
        <p:nvCxnSpPr>
          <p:cNvPr id="5" name="直接连接符 4">
            <a:extLst>
              <a:ext uri="{FF2B5EF4-FFF2-40B4-BE49-F238E27FC236}">
                <a16:creationId xmlns:a16="http://schemas.microsoft.com/office/drawing/2014/main" id="{6174DDF4-9628-4AA5-8CAE-70E89526607A}"/>
              </a:ext>
            </a:extLst>
          </p:cNvPr>
          <p:cNvCxnSpPr>
            <a:cxnSpLocks/>
          </p:cNvCxnSpPr>
          <p:nvPr/>
        </p:nvCxnSpPr>
        <p:spPr>
          <a:xfrm>
            <a:off x="6429375" y="1672109"/>
            <a:ext cx="13194" cy="502652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2CE7151B-D9D0-4FB0-AF1D-544992EC1937}"/>
              </a:ext>
            </a:extLst>
          </p:cNvPr>
          <p:cNvPicPr>
            <a:picLocks noChangeAspect="1"/>
          </p:cNvPicPr>
          <p:nvPr/>
        </p:nvPicPr>
        <p:blipFill>
          <a:blip r:embed="rId2"/>
          <a:stretch>
            <a:fillRect/>
          </a:stretch>
        </p:blipFill>
        <p:spPr>
          <a:xfrm>
            <a:off x="7215589" y="3051046"/>
            <a:ext cx="4932303" cy="2914891"/>
          </a:xfrm>
          <a:prstGeom prst="rect">
            <a:avLst/>
          </a:prstGeom>
        </p:spPr>
      </p:pic>
      <p:sp>
        <p:nvSpPr>
          <p:cNvPr id="7" name="矩形 6">
            <a:extLst>
              <a:ext uri="{FF2B5EF4-FFF2-40B4-BE49-F238E27FC236}">
                <a16:creationId xmlns:a16="http://schemas.microsoft.com/office/drawing/2014/main" id="{A2D35106-0E1F-4E5C-8829-6E07EB89F8D7}"/>
              </a:ext>
            </a:extLst>
          </p:cNvPr>
          <p:cNvSpPr/>
          <p:nvPr/>
        </p:nvSpPr>
        <p:spPr>
          <a:xfrm>
            <a:off x="6717407" y="1698238"/>
            <a:ext cx="5700708" cy="1200329"/>
          </a:xfrm>
          <a:prstGeom prst="rect">
            <a:avLst/>
          </a:prstGeom>
        </p:spPr>
        <p:txBody>
          <a:bodyPr wrap="square">
            <a:spAutoFit/>
          </a:bodyPr>
          <a:lstStyle/>
          <a:p>
            <a:pPr algn="just" defTabSz="914430" fontAlgn="auto">
              <a:spcBef>
                <a:spcPts val="0"/>
              </a:spcBef>
              <a:spcAft>
                <a:spcPts val="0"/>
              </a:spcAft>
              <a:defRPr/>
            </a:pPr>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Insufflator V2.0</a:t>
            </a:r>
          </a:p>
          <a:p>
            <a:pPr lvl="0" algn="just" defTabSz="914430" fontAlgn="auto">
              <a:spcBef>
                <a:spcPts val="0"/>
              </a:spcBef>
              <a:spcAft>
                <a:spcPts val="0"/>
              </a:spcAft>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Replace liquid inlet contamination repair spare parts (115-076020-00); </a:t>
            </a:r>
          </a:p>
          <a:p>
            <a:pPr marL="342900" lvl="0" indent="-342900" algn="just" defTabSz="914430" fontAlgn="auto">
              <a:spcBef>
                <a:spcPts val="0"/>
              </a:spcBef>
              <a:spcAft>
                <a:spcPts val="0"/>
              </a:spcAft>
              <a:buAutoNum type="arabicPeriod"/>
              <a:defRPr/>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lvl="0" indent="-342900" algn="just" defTabSz="914430" fontAlgn="auto">
              <a:spcBef>
                <a:spcPts val="0"/>
              </a:spcBef>
              <a:spcAft>
                <a:spcPts val="0"/>
              </a:spcAft>
              <a:buAutoNum type="arabicPeriod"/>
              <a:defRPr/>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Enter the diagnosis function interface, tap the Clear button, and change the liquid status to OK to complete the contamination removal.</a:t>
            </a:r>
            <a:endParaRPr lang="en-US" altLang="zh-CN" sz="1200" dirty="0">
              <a:solidFill>
                <a:schemeClr val="dk1"/>
              </a:solidFill>
              <a:latin typeface="DengXian" panose="02010600030101010101" pitchFamily="2" charset="-122"/>
              <a:ea typeface="DengXian" panose="02010600030101010101" pitchFamily="2" charset="-122"/>
              <a:cs typeface="Times New Roman" panose="02020603050405020304" pitchFamily="18" charset="0"/>
            </a:endParaRPr>
          </a:p>
        </p:txBody>
      </p:sp>
      <p:pic>
        <p:nvPicPr>
          <p:cNvPr id="8" name="图片 7" descr="C:\Users\50265418\AppData\Local\Temp\WeChat Files\fbcab9cb158dc69dc547e0ffc59abd6.jpg">
            <a:extLst>
              <a:ext uri="{FF2B5EF4-FFF2-40B4-BE49-F238E27FC236}">
                <a16:creationId xmlns:a16="http://schemas.microsoft.com/office/drawing/2014/main" id="{753CC4D0-D605-45C7-A2C6-BBE52B914D9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6767" y="3168932"/>
            <a:ext cx="3574012" cy="2679977"/>
          </a:xfrm>
          <a:prstGeom prst="rect">
            <a:avLst/>
          </a:prstGeom>
          <a:noFill/>
          <a:ln>
            <a:noFill/>
          </a:ln>
        </p:spPr>
      </p:pic>
      <p:sp>
        <p:nvSpPr>
          <p:cNvPr id="9" name="椭圆 8">
            <a:extLst>
              <a:ext uri="{FF2B5EF4-FFF2-40B4-BE49-F238E27FC236}">
                <a16:creationId xmlns:a16="http://schemas.microsoft.com/office/drawing/2014/main" id="{9A5300C9-4C93-4704-B5B9-2E3060047ECB}"/>
              </a:ext>
            </a:extLst>
          </p:cNvPr>
          <p:cNvSpPr/>
          <p:nvPr/>
        </p:nvSpPr>
        <p:spPr>
          <a:xfrm>
            <a:off x="2396927" y="4192389"/>
            <a:ext cx="1008112" cy="93610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9F6410DE-471F-4203-98E8-1F3D590574F5}"/>
              </a:ext>
            </a:extLst>
          </p:cNvPr>
          <p:cNvSpPr txBox="1"/>
          <p:nvPr/>
        </p:nvSpPr>
        <p:spPr>
          <a:xfrm>
            <a:off x="3257326" y="4711209"/>
            <a:ext cx="883575" cy="246221"/>
          </a:xfrm>
          <a:prstGeom prst="rect">
            <a:avLst/>
          </a:prstGeom>
          <a:noFill/>
        </p:spPr>
        <p:txBody>
          <a:bodyPr wrap="none" rtlCol="0">
            <a:spAutoFit/>
          </a:bodyPr>
          <a:lstStyle/>
          <a:p>
            <a:r>
              <a:rPr lang="en-US" altLang="zh-CN" sz="1000" dirty="0">
                <a:highlight>
                  <a:srgbClr val="FFFF00"/>
                </a:highlight>
                <a:latin typeface="DengXian" panose="02010600030101010101" pitchFamily="2" charset="-122"/>
                <a:ea typeface="DengXian" panose="02010600030101010101" pitchFamily="2" charset="-122"/>
                <a:cs typeface="Times New Roman" panose="02020603050405020304" pitchFamily="18" charset="0"/>
              </a:rPr>
              <a:t>liquid sensor</a:t>
            </a:r>
            <a:endParaRPr lang="zh-CN" altLang="en-US" sz="1000" dirty="0">
              <a:highlight>
                <a:srgbClr val="FFFF00"/>
              </a:highlight>
              <a:latin typeface="DengXian" panose="02010600030101010101" pitchFamily="2" charset="-122"/>
              <a:ea typeface="DengXian" panose="02010600030101010101" pitchFamily="2" charset="-122"/>
              <a:cs typeface="Times New Roman" panose="02020603050405020304" pitchFamily="18" charset="0"/>
            </a:endParaRPr>
          </a:p>
        </p:txBody>
      </p:sp>
      <p:sp>
        <p:nvSpPr>
          <p:cNvPr id="12" name="矩形 11">
            <a:extLst>
              <a:ext uri="{FF2B5EF4-FFF2-40B4-BE49-F238E27FC236}">
                <a16:creationId xmlns:a16="http://schemas.microsoft.com/office/drawing/2014/main" id="{852C6599-2C1F-4DED-BD27-611A7016C464}"/>
              </a:ext>
            </a:extLst>
          </p:cNvPr>
          <p:cNvSpPr/>
          <p:nvPr/>
        </p:nvSpPr>
        <p:spPr>
          <a:xfrm>
            <a:off x="0" y="769588"/>
            <a:ext cx="12858749" cy="473619"/>
          </a:xfrm>
          <a:prstGeom prst="rect">
            <a:avLst/>
          </a:prstGeom>
          <a:solidFill>
            <a:schemeClr val="accent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Liquid inlet state clear:</a:t>
            </a:r>
            <a:r>
              <a:rPr lang="en-US" altLang="zh-CN" sz="1200" b="1" dirty="0">
                <a:solidFill>
                  <a:schemeClr val="tx1"/>
                </a:solidFill>
                <a:latin typeface="DengXian" panose="02010600030101010101" pitchFamily="2" charset="-122"/>
                <a:ea typeface="DengXian" panose="02010600030101010101" pitchFamily="2" charset="-122"/>
                <a:cs typeface="Times New Roman" panose="02020603050405020304" pitchFamily="18" charset="0"/>
              </a:rPr>
              <a:t> It means to clear the state of water ingress. When liquid enters the insufflator, error message “Contamination” will be displayed. After replacing the liquid sensor, it requires to clear this error state.</a:t>
            </a:r>
            <a:endParaRPr lang="zh-CN" altLang="en-US" sz="1200" dirty="0">
              <a:solidFill>
                <a:schemeClr val="tx1"/>
              </a:solidFill>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37327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0F1EF3E-B416-4B30-BBFA-5BC5839C8F7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2430" t="23138" r="11857" b="17593"/>
          <a:stretch/>
        </p:blipFill>
        <p:spPr>
          <a:xfrm>
            <a:off x="8733631" y="4361010"/>
            <a:ext cx="3816424" cy="1993654"/>
          </a:xfrm>
          <a:prstGeom prst="rect">
            <a:avLst/>
          </a:prstGeom>
        </p:spPr>
      </p:pic>
      <p:grpSp>
        <p:nvGrpSpPr>
          <p:cNvPr id="3" name="组合 2">
            <a:extLst>
              <a:ext uri="{FF2B5EF4-FFF2-40B4-BE49-F238E27FC236}">
                <a16:creationId xmlns:a16="http://schemas.microsoft.com/office/drawing/2014/main" id="{0E6F32EF-A217-4FEB-8F4C-AD6F13D3B56A}"/>
              </a:ext>
            </a:extLst>
          </p:cNvPr>
          <p:cNvGrpSpPr/>
          <p:nvPr/>
        </p:nvGrpSpPr>
        <p:grpSpPr>
          <a:xfrm>
            <a:off x="1172791" y="1270000"/>
            <a:ext cx="9115949" cy="4692650"/>
            <a:chOff x="1172791" y="1271365"/>
            <a:chExt cx="9115949" cy="4692650"/>
          </a:xfrm>
        </p:grpSpPr>
        <p:sp>
          <p:nvSpPr>
            <p:cNvPr id="4" name="MH_Number_1">
              <a:extLst>
                <a:ext uri="{FF2B5EF4-FFF2-40B4-BE49-F238E27FC236}">
                  <a16:creationId xmlns:a16="http://schemas.microsoft.com/office/drawing/2014/main" id="{6C91AEB3-B743-4B63-ACEF-2BFBB93AF3AB}"/>
                </a:ext>
              </a:extLst>
            </p:cNvPr>
            <p:cNvSpPr>
              <a:spLocks/>
            </p:cNvSpPr>
            <p:nvPr>
              <p:custDataLst>
                <p:tags r:id="rId4"/>
              </p:custDataLst>
            </p:nvPr>
          </p:nvSpPr>
          <p:spPr bwMode="auto">
            <a:xfrm>
              <a:off x="3147471" y="1970386"/>
              <a:ext cx="1173163" cy="711200"/>
            </a:xfrm>
            <a:custGeom>
              <a:avLst/>
              <a:gdLst>
                <a:gd name="T0" fmla="*/ 0 w 374121"/>
                <a:gd name="T1" fmla="*/ 0 h 196322"/>
                <a:gd name="T2" fmla="*/ 2147483646 w 374121"/>
                <a:gd name="T3" fmla="*/ 0 h 196322"/>
                <a:gd name="T4" fmla="*/ 2147483646 w 374121"/>
                <a:gd name="T5" fmla="*/ 2147483646 h 196322"/>
                <a:gd name="T6" fmla="*/ 0 w 374121"/>
                <a:gd name="T7" fmla="*/ 2147483646 h 196322"/>
                <a:gd name="T8" fmla="*/ 0 60000 65536"/>
                <a:gd name="T9" fmla="*/ 0 60000 65536"/>
                <a:gd name="T10" fmla="*/ 0 60000 65536"/>
                <a:gd name="T11" fmla="*/ 0 60000 65536"/>
                <a:gd name="T12" fmla="*/ 0 w 374121"/>
                <a:gd name="T13" fmla="*/ 0 h 196322"/>
                <a:gd name="T14" fmla="*/ 374121 w 374121"/>
                <a:gd name="T15" fmla="*/ 196322 h 196322"/>
              </a:gdLst>
              <a:ahLst/>
              <a:cxnLst>
                <a:cxn ang="T8">
                  <a:pos x="T0" y="T1"/>
                </a:cxn>
                <a:cxn ang="T9">
                  <a:pos x="T2" y="T3"/>
                </a:cxn>
                <a:cxn ang="T10">
                  <a:pos x="T4" y="T5"/>
                </a:cxn>
                <a:cxn ang="T11">
                  <a:pos x="T6" y="T7"/>
                </a:cxn>
              </a:cxnLst>
              <a:rect l="T12" t="T13" r="T14" b="T15"/>
              <a:pathLst>
                <a:path w="374121" h="196322">
                  <a:moveTo>
                    <a:pt x="0" y="0"/>
                  </a:moveTo>
                  <a:lnTo>
                    <a:pt x="274519" y="0"/>
                  </a:lnTo>
                  <a:lnTo>
                    <a:pt x="374121" y="196322"/>
                  </a:lnTo>
                  <a:lnTo>
                    <a:pt x="0" y="196322"/>
                  </a:lnTo>
                  <a:lnTo>
                    <a:pt x="0" y="0"/>
                  </a:lnTo>
                  <a:close/>
                </a:path>
              </a:pathLst>
            </a:cu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9600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bg1"/>
                  </a:solidFill>
                  <a:latin typeface="+mn-lt"/>
                  <a:ea typeface="+mn-ea"/>
                  <a:cs typeface="+mn-ea"/>
                  <a:sym typeface="+mn-lt"/>
                </a:rPr>
                <a:t>01</a:t>
              </a:r>
              <a:endParaRPr lang="zh-CN" altLang="en-US" sz="3200" dirty="0">
                <a:solidFill>
                  <a:schemeClr val="bg1"/>
                </a:solidFill>
                <a:latin typeface="+mn-lt"/>
                <a:ea typeface="+mn-ea"/>
                <a:cs typeface="+mn-ea"/>
                <a:sym typeface="+mn-lt"/>
              </a:endParaRPr>
            </a:p>
          </p:txBody>
        </p:sp>
        <p:sp>
          <p:nvSpPr>
            <p:cNvPr id="5" name="MH_Entry_1">
              <a:extLst>
                <a:ext uri="{FF2B5EF4-FFF2-40B4-BE49-F238E27FC236}">
                  <a16:creationId xmlns:a16="http://schemas.microsoft.com/office/drawing/2014/main" id="{7C138C6D-07D5-4714-A45E-C3A9AFA6BAEE}"/>
                </a:ext>
              </a:extLst>
            </p:cNvPr>
            <p:cNvSpPr/>
            <p:nvPr>
              <p:custDataLst>
                <p:tags r:id="rId5"/>
              </p:custDataLst>
            </p:nvPr>
          </p:nvSpPr>
          <p:spPr>
            <a:xfrm>
              <a:off x="4338096" y="2105522"/>
              <a:ext cx="5950644" cy="53340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C00000"/>
            </a:solidFill>
            <a:ln w="12700" cap="sq">
              <a:solidFill>
                <a:srgbClr val="C00000"/>
              </a:solidFill>
              <a:bevel/>
            </a:ln>
          </p:spPr>
          <p:style>
            <a:lnRef idx="2">
              <a:schemeClr val="accent1">
                <a:shade val="50000"/>
              </a:schemeClr>
            </a:lnRef>
            <a:fillRef idx="1">
              <a:schemeClr val="accent1"/>
            </a:fillRef>
            <a:effectRef idx="0">
              <a:schemeClr val="accent1"/>
            </a:effectRef>
            <a:fontRef idx="minor">
              <a:schemeClr val="lt1"/>
            </a:fontRef>
          </p:style>
          <p:txBody>
            <a:bodyPr lIns="144000" tIns="0" rIns="0" bIns="0" anchor="ctr"/>
            <a:lstStyle/>
            <a:p>
              <a:pPr>
                <a:lnSpc>
                  <a:spcPct val="130000"/>
                </a:lnSpc>
                <a:defRPr/>
              </a:pPr>
              <a:r>
                <a:rPr lang="en-US" altLang="zh-CN" sz="3200" b="1" dirty="0">
                  <a:solidFill>
                    <a:schemeClr val="bg1">
                      <a:lumMod val="75000"/>
                    </a:schemeClr>
                  </a:solidFill>
                  <a:cs typeface="+mn-ea"/>
                  <a:sym typeface="+mn-lt"/>
                </a:rPr>
                <a:t>Disassembly</a:t>
              </a:r>
              <a:endParaRPr lang="zh-CN" altLang="en-US" sz="3200" b="1" dirty="0">
                <a:solidFill>
                  <a:schemeClr val="bg1">
                    <a:lumMod val="75000"/>
                  </a:schemeClr>
                </a:solidFill>
                <a:cs typeface="+mn-ea"/>
                <a:sym typeface="+mn-lt"/>
              </a:endParaRPr>
            </a:p>
          </p:txBody>
        </p:sp>
        <p:cxnSp>
          <p:nvCxnSpPr>
            <p:cNvPr id="6" name="MH_Others_1">
              <a:extLst>
                <a:ext uri="{FF2B5EF4-FFF2-40B4-BE49-F238E27FC236}">
                  <a16:creationId xmlns:a16="http://schemas.microsoft.com/office/drawing/2014/main" id="{E4FAAF24-B27F-42C8-BA52-80140F9829BD}"/>
                </a:ext>
              </a:extLst>
            </p:cNvPr>
            <p:cNvCxnSpPr/>
            <p:nvPr>
              <p:custDataLst>
                <p:tags r:id="rId6"/>
              </p:custDataLst>
            </p:nvPr>
          </p:nvCxnSpPr>
          <p:spPr>
            <a:xfrm>
              <a:off x="2611066" y="1271365"/>
              <a:ext cx="3175" cy="4692650"/>
            </a:xfrm>
            <a:prstGeom prst="line">
              <a:avLst/>
            </a:prstGeom>
            <a:ln w="41275">
              <a:solidFill>
                <a:srgbClr val="C00000"/>
              </a:solidFill>
            </a:ln>
          </p:spPr>
          <p:style>
            <a:lnRef idx="1">
              <a:schemeClr val="accent1"/>
            </a:lnRef>
            <a:fillRef idx="0">
              <a:schemeClr val="accent1"/>
            </a:fillRef>
            <a:effectRef idx="0">
              <a:schemeClr val="accent1"/>
            </a:effectRef>
            <a:fontRef idx="minor">
              <a:schemeClr val="tx1"/>
            </a:fontRef>
          </p:style>
        </p:cxnSp>
        <p:sp>
          <p:nvSpPr>
            <p:cNvPr id="7" name="MH_Others_2">
              <a:extLst>
                <a:ext uri="{FF2B5EF4-FFF2-40B4-BE49-F238E27FC236}">
                  <a16:creationId xmlns:a16="http://schemas.microsoft.com/office/drawing/2014/main" id="{14ADB06F-BA4D-4C26-B05C-D40C04468CCF}"/>
                </a:ext>
              </a:extLst>
            </p:cNvPr>
            <p:cNvSpPr txBox="1">
              <a:spLocks noChangeArrowheads="1"/>
            </p:cNvSpPr>
            <p:nvPr>
              <p:custDataLst>
                <p:tags r:id="rId7"/>
              </p:custDataLst>
            </p:nvPr>
          </p:nvSpPr>
          <p:spPr bwMode="auto">
            <a:xfrm>
              <a:off x="1172791" y="1384077"/>
              <a:ext cx="1055688"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8000" dirty="0">
                  <a:solidFill>
                    <a:srgbClr val="C00000"/>
                  </a:solidFill>
                  <a:latin typeface="+mn-lt"/>
                  <a:ea typeface="+mn-ea"/>
                  <a:cs typeface="+mn-ea"/>
                  <a:sym typeface="+mn-lt"/>
                </a:rPr>
                <a:t>C</a:t>
              </a:r>
              <a:endParaRPr lang="zh-CN" altLang="en-US" sz="4000" dirty="0">
                <a:solidFill>
                  <a:srgbClr val="C00000"/>
                </a:solidFill>
                <a:latin typeface="+mn-lt"/>
                <a:ea typeface="+mn-ea"/>
                <a:cs typeface="+mn-ea"/>
                <a:sym typeface="+mn-lt"/>
              </a:endParaRPr>
            </a:p>
          </p:txBody>
        </p:sp>
        <p:sp>
          <p:nvSpPr>
            <p:cNvPr id="8" name="MH_Others_4">
              <a:extLst>
                <a:ext uri="{FF2B5EF4-FFF2-40B4-BE49-F238E27FC236}">
                  <a16:creationId xmlns:a16="http://schemas.microsoft.com/office/drawing/2014/main" id="{EA27208A-6C5B-46C9-B74C-A97C9A949246}"/>
                </a:ext>
              </a:extLst>
            </p:cNvPr>
            <p:cNvSpPr/>
            <p:nvPr>
              <p:custDataLst>
                <p:tags r:id="rId8"/>
              </p:custDataLst>
            </p:nvPr>
          </p:nvSpPr>
          <p:spPr>
            <a:xfrm>
              <a:off x="1401391" y="2134965"/>
              <a:ext cx="615950" cy="2063750"/>
            </a:xfrm>
            <a:prstGeom prst="rect">
              <a:avLst/>
            </a:prstGeom>
          </p:spPr>
          <p:txBody>
            <a:bodyPr vert="eaVert"/>
            <a:lstStyle/>
            <a:p>
              <a:pPr>
                <a:defRPr/>
              </a:pPr>
              <a:r>
                <a:rPr lang="en-US" altLang="zh-CN" sz="2400" spc="500" dirty="0">
                  <a:solidFill>
                    <a:srgbClr val="C00000"/>
                  </a:solidFill>
                  <a:latin typeface="+mn-lt"/>
                  <a:ea typeface="+mn-ea"/>
                  <a:cs typeface="+mn-ea"/>
                  <a:sym typeface="+mn-lt"/>
                </a:rPr>
                <a:t>ONTENTS</a:t>
              </a:r>
              <a:endParaRPr lang="zh-CN" altLang="en-US" sz="2800" spc="500" dirty="0">
                <a:solidFill>
                  <a:srgbClr val="C00000"/>
                </a:solidFill>
                <a:latin typeface="+mn-lt"/>
                <a:ea typeface="+mn-ea"/>
                <a:cs typeface="+mn-ea"/>
                <a:sym typeface="+mn-lt"/>
              </a:endParaRPr>
            </a:p>
          </p:txBody>
        </p:sp>
        <p:sp>
          <p:nvSpPr>
            <p:cNvPr id="9" name="MH_Number_1">
              <a:extLst>
                <a:ext uri="{FF2B5EF4-FFF2-40B4-BE49-F238E27FC236}">
                  <a16:creationId xmlns:a16="http://schemas.microsoft.com/office/drawing/2014/main" id="{0F168EDA-3ECB-4FDB-9CC1-D281BEF44243}"/>
                </a:ext>
              </a:extLst>
            </p:cNvPr>
            <p:cNvSpPr>
              <a:spLocks/>
            </p:cNvSpPr>
            <p:nvPr>
              <p:custDataLst>
                <p:tags r:id="rId9"/>
              </p:custDataLst>
            </p:nvPr>
          </p:nvSpPr>
          <p:spPr bwMode="auto">
            <a:xfrm>
              <a:off x="3147471" y="3626570"/>
              <a:ext cx="1173163" cy="711200"/>
            </a:xfrm>
            <a:custGeom>
              <a:avLst/>
              <a:gdLst>
                <a:gd name="T0" fmla="*/ 0 w 374121"/>
                <a:gd name="T1" fmla="*/ 0 h 196322"/>
                <a:gd name="T2" fmla="*/ 2147483646 w 374121"/>
                <a:gd name="T3" fmla="*/ 0 h 196322"/>
                <a:gd name="T4" fmla="*/ 2147483646 w 374121"/>
                <a:gd name="T5" fmla="*/ 2147483646 h 196322"/>
                <a:gd name="T6" fmla="*/ 0 w 374121"/>
                <a:gd name="T7" fmla="*/ 2147483646 h 196322"/>
                <a:gd name="T8" fmla="*/ 0 60000 65536"/>
                <a:gd name="T9" fmla="*/ 0 60000 65536"/>
                <a:gd name="T10" fmla="*/ 0 60000 65536"/>
                <a:gd name="T11" fmla="*/ 0 60000 65536"/>
                <a:gd name="T12" fmla="*/ 0 w 374121"/>
                <a:gd name="T13" fmla="*/ 0 h 196322"/>
                <a:gd name="T14" fmla="*/ 374121 w 374121"/>
                <a:gd name="T15" fmla="*/ 196322 h 196322"/>
              </a:gdLst>
              <a:ahLst/>
              <a:cxnLst>
                <a:cxn ang="T8">
                  <a:pos x="T0" y="T1"/>
                </a:cxn>
                <a:cxn ang="T9">
                  <a:pos x="T2" y="T3"/>
                </a:cxn>
                <a:cxn ang="T10">
                  <a:pos x="T4" y="T5"/>
                </a:cxn>
                <a:cxn ang="T11">
                  <a:pos x="T6" y="T7"/>
                </a:cxn>
              </a:cxnLst>
              <a:rect l="T12" t="T13" r="T14" b="T15"/>
              <a:pathLst>
                <a:path w="374121" h="196322">
                  <a:moveTo>
                    <a:pt x="0" y="0"/>
                  </a:moveTo>
                  <a:lnTo>
                    <a:pt x="274519" y="0"/>
                  </a:lnTo>
                  <a:lnTo>
                    <a:pt x="374121" y="196322"/>
                  </a:lnTo>
                  <a:lnTo>
                    <a:pt x="0" y="196322"/>
                  </a:lnTo>
                  <a:lnTo>
                    <a:pt x="0" y="0"/>
                  </a:lnTo>
                  <a:close/>
                </a:path>
              </a:pathLst>
            </a:cu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9600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bg1"/>
                  </a:solidFill>
                  <a:latin typeface="+mn-lt"/>
                  <a:ea typeface="+mn-ea"/>
                  <a:cs typeface="+mn-ea"/>
                  <a:sym typeface="+mn-lt"/>
                </a:rPr>
                <a:t>02</a:t>
              </a:r>
              <a:endParaRPr lang="zh-CN" altLang="en-US" sz="3200" dirty="0">
                <a:solidFill>
                  <a:schemeClr val="bg1"/>
                </a:solidFill>
                <a:latin typeface="+mn-lt"/>
                <a:ea typeface="+mn-ea"/>
                <a:cs typeface="+mn-ea"/>
                <a:sym typeface="+mn-lt"/>
              </a:endParaRPr>
            </a:p>
          </p:txBody>
        </p:sp>
      </p:grpSp>
      <p:sp>
        <p:nvSpPr>
          <p:cNvPr id="12" name="MH_Entry_1">
            <a:extLst>
              <a:ext uri="{FF2B5EF4-FFF2-40B4-BE49-F238E27FC236}">
                <a16:creationId xmlns:a16="http://schemas.microsoft.com/office/drawing/2014/main" id="{3C286051-DEF8-47AD-82EC-EF49FE530F0A}"/>
              </a:ext>
            </a:extLst>
          </p:cNvPr>
          <p:cNvSpPr/>
          <p:nvPr>
            <p:custDataLst>
              <p:tags r:id="rId1"/>
            </p:custDataLst>
          </p:nvPr>
        </p:nvSpPr>
        <p:spPr>
          <a:xfrm>
            <a:off x="4367163" y="3803005"/>
            <a:ext cx="5950644" cy="53340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C00000"/>
          </a:solidFill>
          <a:ln w="12700" cap="sq">
            <a:solidFill>
              <a:srgbClr val="C00000"/>
            </a:solidFill>
            <a:bevel/>
          </a:ln>
        </p:spPr>
        <p:style>
          <a:lnRef idx="2">
            <a:schemeClr val="accent1">
              <a:shade val="50000"/>
            </a:schemeClr>
          </a:lnRef>
          <a:fillRef idx="1">
            <a:schemeClr val="accent1"/>
          </a:fillRef>
          <a:effectRef idx="0">
            <a:schemeClr val="accent1"/>
          </a:effectRef>
          <a:fontRef idx="minor">
            <a:schemeClr val="lt1"/>
          </a:fontRef>
        </p:style>
        <p:txBody>
          <a:bodyPr lIns="144000" tIns="0" rIns="0" bIns="0" anchor="ctr"/>
          <a:lstStyle/>
          <a:p>
            <a:pPr>
              <a:lnSpc>
                <a:spcPct val="130000"/>
              </a:lnSpc>
            </a:pPr>
            <a:endParaRPr lang="zh-CN" altLang="en-US" sz="3200" b="1" dirty="0">
              <a:solidFill>
                <a:schemeClr val="bg1">
                  <a:lumMod val="75000"/>
                </a:schemeClr>
              </a:solidFill>
              <a:cs typeface="+mn-ea"/>
            </a:endParaRPr>
          </a:p>
        </p:txBody>
      </p:sp>
      <p:sp>
        <p:nvSpPr>
          <p:cNvPr id="15" name="矩形 14">
            <a:extLst>
              <a:ext uri="{FF2B5EF4-FFF2-40B4-BE49-F238E27FC236}">
                <a16:creationId xmlns:a16="http://schemas.microsoft.com/office/drawing/2014/main" id="{9195DACF-60D9-4385-84DB-92820F2DCE6C}"/>
              </a:ext>
            </a:extLst>
          </p:cNvPr>
          <p:cNvSpPr/>
          <p:nvPr/>
        </p:nvSpPr>
        <p:spPr>
          <a:xfrm>
            <a:off x="4262184" y="3751630"/>
            <a:ext cx="2212465" cy="584775"/>
          </a:xfrm>
          <a:prstGeom prst="rect">
            <a:avLst/>
          </a:prstGeom>
        </p:spPr>
        <p:txBody>
          <a:bodyPr wrap="none">
            <a:spAutoFit/>
          </a:bodyPr>
          <a:lstStyle/>
          <a:p>
            <a:r>
              <a:rPr lang="en-US" altLang="zh-CN" sz="3200" b="1" dirty="0">
                <a:solidFill>
                  <a:schemeClr val="bg1">
                    <a:lumMod val="75000"/>
                  </a:schemeClr>
                </a:solidFill>
                <a:latin typeface="Times New Roman" panose="02020603050405020304" pitchFamily="18" charset="0"/>
                <a:cs typeface="Times New Roman" panose="02020603050405020304" pitchFamily="18" charset="0"/>
              </a:rPr>
              <a:t>Calibration</a:t>
            </a:r>
            <a:endParaRPr lang="zh-CN" altLang="en-US" sz="3200" b="1" dirty="0">
              <a:solidFill>
                <a:schemeClr val="bg1">
                  <a:lumMod val="75000"/>
                </a:schemeClr>
              </a:solidFill>
              <a:latin typeface="Times New Roman" panose="02020603050405020304" pitchFamily="18" charset="0"/>
              <a:cs typeface="Times New Roman" panose="02020603050405020304" pitchFamily="18" charset="0"/>
            </a:endParaRPr>
          </a:p>
        </p:txBody>
      </p:sp>
      <p:sp>
        <p:nvSpPr>
          <p:cNvPr id="13" name="MH_Number_1">
            <a:extLst>
              <a:ext uri="{FF2B5EF4-FFF2-40B4-BE49-F238E27FC236}">
                <a16:creationId xmlns:a16="http://schemas.microsoft.com/office/drawing/2014/main" id="{8B382CA2-9BC5-4DA1-96C7-832C728D3B32}"/>
              </a:ext>
            </a:extLst>
          </p:cNvPr>
          <p:cNvSpPr>
            <a:spLocks/>
          </p:cNvSpPr>
          <p:nvPr>
            <p:custDataLst>
              <p:tags r:id="rId2"/>
            </p:custDataLst>
          </p:nvPr>
        </p:nvSpPr>
        <p:spPr bwMode="auto">
          <a:xfrm>
            <a:off x="3148436" y="5128493"/>
            <a:ext cx="1173163" cy="711200"/>
          </a:xfrm>
          <a:custGeom>
            <a:avLst/>
            <a:gdLst>
              <a:gd name="T0" fmla="*/ 0 w 374121"/>
              <a:gd name="T1" fmla="*/ 0 h 196322"/>
              <a:gd name="T2" fmla="*/ 2147483646 w 374121"/>
              <a:gd name="T3" fmla="*/ 0 h 196322"/>
              <a:gd name="T4" fmla="*/ 2147483646 w 374121"/>
              <a:gd name="T5" fmla="*/ 2147483646 h 196322"/>
              <a:gd name="T6" fmla="*/ 0 w 374121"/>
              <a:gd name="T7" fmla="*/ 2147483646 h 196322"/>
              <a:gd name="T8" fmla="*/ 0 60000 65536"/>
              <a:gd name="T9" fmla="*/ 0 60000 65536"/>
              <a:gd name="T10" fmla="*/ 0 60000 65536"/>
              <a:gd name="T11" fmla="*/ 0 60000 65536"/>
              <a:gd name="T12" fmla="*/ 0 w 374121"/>
              <a:gd name="T13" fmla="*/ 0 h 196322"/>
              <a:gd name="T14" fmla="*/ 374121 w 374121"/>
              <a:gd name="T15" fmla="*/ 196322 h 196322"/>
            </a:gdLst>
            <a:ahLst/>
            <a:cxnLst>
              <a:cxn ang="T8">
                <a:pos x="T0" y="T1"/>
              </a:cxn>
              <a:cxn ang="T9">
                <a:pos x="T2" y="T3"/>
              </a:cxn>
              <a:cxn ang="T10">
                <a:pos x="T4" y="T5"/>
              </a:cxn>
              <a:cxn ang="T11">
                <a:pos x="T6" y="T7"/>
              </a:cxn>
            </a:cxnLst>
            <a:rect l="T12" t="T13" r="T14" b="T15"/>
            <a:pathLst>
              <a:path w="374121" h="196322">
                <a:moveTo>
                  <a:pt x="0" y="0"/>
                </a:moveTo>
                <a:lnTo>
                  <a:pt x="274519" y="0"/>
                </a:lnTo>
                <a:lnTo>
                  <a:pt x="374121" y="196322"/>
                </a:lnTo>
                <a:lnTo>
                  <a:pt x="0" y="196322"/>
                </a:lnTo>
                <a:lnTo>
                  <a:pt x="0" y="0"/>
                </a:lnTo>
                <a:close/>
              </a:path>
            </a:pathLst>
          </a:custGeom>
          <a:solidFill>
            <a:srgbClr val="C0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96000" bIns="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3200" dirty="0">
                <a:solidFill>
                  <a:schemeClr val="bg1"/>
                </a:solidFill>
                <a:latin typeface="+mn-lt"/>
                <a:ea typeface="+mn-ea"/>
                <a:cs typeface="+mn-ea"/>
                <a:sym typeface="+mn-lt"/>
              </a:rPr>
              <a:t>03</a:t>
            </a:r>
            <a:endParaRPr lang="zh-CN" altLang="en-US" sz="3200" dirty="0">
              <a:solidFill>
                <a:schemeClr val="bg1"/>
              </a:solidFill>
              <a:latin typeface="+mn-lt"/>
              <a:ea typeface="+mn-ea"/>
              <a:cs typeface="+mn-ea"/>
              <a:sym typeface="+mn-lt"/>
            </a:endParaRPr>
          </a:p>
        </p:txBody>
      </p:sp>
      <p:sp>
        <p:nvSpPr>
          <p:cNvPr id="14" name="MH_Entry_1">
            <a:extLst>
              <a:ext uri="{FF2B5EF4-FFF2-40B4-BE49-F238E27FC236}">
                <a16:creationId xmlns:a16="http://schemas.microsoft.com/office/drawing/2014/main" id="{6A97AF6E-C2DD-4E1C-AF50-B9DE0C1C8159}"/>
              </a:ext>
            </a:extLst>
          </p:cNvPr>
          <p:cNvSpPr/>
          <p:nvPr>
            <p:custDataLst>
              <p:tags r:id="rId3"/>
            </p:custDataLst>
          </p:nvPr>
        </p:nvSpPr>
        <p:spPr>
          <a:xfrm>
            <a:off x="4367163" y="5306293"/>
            <a:ext cx="5950644" cy="533400"/>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rgbClr val="C00000"/>
          </a:solidFill>
          <a:ln w="12700" cap="sq">
            <a:solidFill>
              <a:srgbClr val="C00000"/>
            </a:solidFill>
            <a:bevel/>
          </a:ln>
        </p:spPr>
        <p:style>
          <a:lnRef idx="2">
            <a:schemeClr val="accent1">
              <a:shade val="50000"/>
            </a:schemeClr>
          </a:lnRef>
          <a:fillRef idx="1">
            <a:schemeClr val="accent1"/>
          </a:fillRef>
          <a:effectRef idx="0">
            <a:schemeClr val="accent1"/>
          </a:effectRef>
          <a:fontRef idx="minor">
            <a:schemeClr val="lt1"/>
          </a:fontRef>
        </p:style>
        <p:txBody>
          <a:bodyPr lIns="144000" tIns="0" rIns="0" bIns="0" anchor="ctr"/>
          <a:lstStyle/>
          <a:p>
            <a:pPr>
              <a:lnSpc>
                <a:spcPct val="130000"/>
              </a:lnSpc>
            </a:pPr>
            <a:endParaRPr lang="zh-CN" altLang="en-US" sz="3200" b="1" dirty="0">
              <a:solidFill>
                <a:schemeClr val="bg1">
                  <a:lumMod val="75000"/>
                </a:schemeClr>
              </a:solidFill>
              <a:cs typeface="+mn-ea"/>
            </a:endParaRPr>
          </a:p>
        </p:txBody>
      </p:sp>
      <p:sp>
        <p:nvSpPr>
          <p:cNvPr id="16" name="矩形 15">
            <a:extLst>
              <a:ext uri="{FF2B5EF4-FFF2-40B4-BE49-F238E27FC236}">
                <a16:creationId xmlns:a16="http://schemas.microsoft.com/office/drawing/2014/main" id="{3DE93F0B-FB8A-4904-A1E5-D7F756EB5AEC}"/>
              </a:ext>
            </a:extLst>
          </p:cNvPr>
          <p:cNvSpPr/>
          <p:nvPr/>
        </p:nvSpPr>
        <p:spPr>
          <a:xfrm>
            <a:off x="4338096" y="5257891"/>
            <a:ext cx="900375" cy="584775"/>
          </a:xfrm>
          <a:prstGeom prst="rect">
            <a:avLst/>
          </a:prstGeom>
        </p:spPr>
        <p:txBody>
          <a:bodyPr wrap="none">
            <a:spAutoFit/>
          </a:bodyPr>
          <a:lstStyle/>
          <a:p>
            <a:r>
              <a:rPr lang="en-US" altLang="zh-CN" sz="3200" b="1" dirty="0">
                <a:solidFill>
                  <a:srgbClr val="C00000"/>
                </a:solidFill>
                <a:latin typeface="Times New Roman" panose="02020603050405020304" pitchFamily="18" charset="0"/>
                <a:cs typeface="Times New Roman" panose="02020603050405020304" pitchFamily="18" charset="0"/>
              </a:rPr>
              <a:t>Test</a:t>
            </a:r>
            <a:endParaRPr lang="zh-CN" altLang="en-US" sz="3200" b="1" dirty="0">
              <a:solidFill>
                <a:srgbClr val="C00000"/>
              </a:solidFill>
              <a:latin typeface="Times New Roman" panose="02020603050405020304" pitchFamily="18" charset="0"/>
              <a:cs typeface="Times New Roman" panose="02020603050405020304" pitchFamily="18" charset="0"/>
            </a:endParaRPr>
          </a:p>
        </p:txBody>
      </p:sp>
      <p:pic>
        <p:nvPicPr>
          <p:cNvPr id="17" name="Picture 9" descr="Background pattern  Description automatically generated">
            <a:extLst>
              <a:ext uri="{FF2B5EF4-FFF2-40B4-BE49-F238E27FC236}">
                <a16:creationId xmlns:a16="http://schemas.microsoft.com/office/drawing/2014/main" id="{16938F14-FC6D-4540-8E7B-048833A2FA67}"/>
              </a:ext>
            </a:extLst>
          </p:cNvPr>
          <p:cNvPicPr>
            <a:picLocks noChangeAspect="1"/>
          </p:cNvPicPr>
          <p:nvPr/>
        </p:nvPicPr>
        <p:blipFill rotWithShape="1">
          <a:blip r:embed="rId12"/>
          <a:srcRect l="6293" r="6293"/>
          <a:stretch/>
        </p:blipFill>
        <p:spPr>
          <a:xfrm>
            <a:off x="353" y="-50214"/>
            <a:ext cx="12858044" cy="7333078"/>
          </a:xfrm>
          <a:prstGeom prst="rect">
            <a:avLst/>
          </a:prstGeom>
        </p:spPr>
      </p:pic>
      <p:sp>
        <p:nvSpPr>
          <p:cNvPr id="18" name="矩形 17">
            <a:extLst>
              <a:ext uri="{FF2B5EF4-FFF2-40B4-BE49-F238E27FC236}">
                <a16:creationId xmlns:a16="http://schemas.microsoft.com/office/drawing/2014/main" id="{132FCBD6-E427-4F54-929F-50A454153294}"/>
              </a:ext>
            </a:extLst>
          </p:cNvPr>
          <p:cNvSpPr/>
          <p:nvPr/>
        </p:nvSpPr>
        <p:spPr>
          <a:xfrm>
            <a:off x="4871095" y="3223320"/>
            <a:ext cx="3116559" cy="553998"/>
          </a:xfrm>
          <a:prstGeom prst="rect">
            <a:avLst/>
          </a:prstGeom>
        </p:spPr>
        <p:txBody>
          <a:bodyPr wrap="none">
            <a:spAutoFit/>
          </a:bodyPr>
          <a:lstStyle/>
          <a:p>
            <a:r>
              <a:rPr lang="en-US" altLang="zh-CN" sz="3000" b="1" dirty="0">
                <a:solidFill>
                  <a:schemeClr val="bg1"/>
                </a:solidFill>
                <a:latin typeface="DengXian" panose="02010600030101010101" pitchFamily="2" charset="-122"/>
                <a:ea typeface="DengXian" panose="02010600030101010101" pitchFamily="2" charset="-122"/>
                <a:cs typeface="Arial" panose="020B0604020202020204" pitchFamily="34" charset="0"/>
              </a:rPr>
              <a:t>Test After Repair</a:t>
            </a:r>
            <a:endParaRPr lang="zh-CN" altLang="en-US" sz="3000" b="1" dirty="0">
              <a:solidFill>
                <a:schemeClr val="bg1"/>
              </a:solidFill>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1892590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2129C04-3F53-4997-906C-0EAF530BE34A}"/>
              </a:ext>
            </a:extLst>
          </p:cNvPr>
          <p:cNvSpPr/>
          <p:nvPr/>
        </p:nvSpPr>
        <p:spPr>
          <a:xfrm>
            <a:off x="493894" y="1453030"/>
            <a:ext cx="5854994" cy="2862322"/>
          </a:xfrm>
          <a:prstGeom prst="rect">
            <a:avLst/>
          </a:prstGeom>
        </p:spPr>
        <p:txBody>
          <a:bodyPr wrap="square">
            <a:spAutoFit/>
          </a:bodyPr>
          <a:lstStyle/>
          <a:p>
            <a:r>
              <a:rPr lang="en-US" altLang="zh-CN" sz="1200" b="1" dirty="0">
                <a:solidFill>
                  <a:srgbClr val="C00000"/>
                </a:solidFill>
                <a:latin typeface="DengXian" panose="02010600030101010101" pitchFamily="2" charset="-122"/>
                <a:ea typeface="DengXian" panose="02010600030101010101" pitchFamily="2" charset="-122"/>
                <a:cs typeface="Times New Roman" panose="02020603050405020304" pitchFamily="18" charset="0"/>
              </a:rPr>
              <a:t>Function Test: Inflation Function Test</a:t>
            </a:r>
          </a:p>
          <a:p>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Connect the gas source and power supply and ensure that the gas source pressure is ≥ 0.4 MPa. </a:t>
            </a: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Start the insufflator and enter the standby state. </a:t>
            </a: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Connect the insufflator tube and start inflation. </a:t>
            </a: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endParaRPr lang="en-US" altLang="zh-CN" sz="1200" dirty="0">
              <a:latin typeface="DengXian" panose="02010600030101010101" pitchFamily="2" charset="-122"/>
              <a:ea typeface="DengXian" panose="02010600030101010101" pitchFamily="2" charset="-122"/>
              <a:cs typeface="Times New Roman" panose="02020603050405020304" pitchFamily="18" charset="0"/>
            </a:endParaRPr>
          </a:p>
          <a:p>
            <a:pPr marL="342900" indent="-342900">
              <a:buAutoNum type="arabicPeriod"/>
            </a:pPr>
            <a:r>
              <a:rPr lang="en-US" altLang="zh-CN" sz="1200" dirty="0">
                <a:latin typeface="DengXian" panose="02010600030101010101" pitchFamily="2" charset="-122"/>
                <a:ea typeface="DengXian" panose="02010600030101010101" pitchFamily="2" charset="-122"/>
                <a:cs typeface="Times New Roman" panose="02020603050405020304" pitchFamily="18" charset="0"/>
              </a:rPr>
              <a:t>If the insufflator works properly with no abnormal error prompt, the inflation function test is passed.</a:t>
            </a:r>
            <a:endParaRPr lang="zh-CN" altLang="en-US" sz="12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1A6FA7E-7D00-4E67-945F-AD9CEE382931}"/>
              </a:ext>
            </a:extLst>
          </p:cNvPr>
          <p:cNvPicPr>
            <a:picLocks noChangeAspect="1"/>
          </p:cNvPicPr>
          <p:nvPr/>
        </p:nvPicPr>
        <p:blipFill>
          <a:blip r:embed="rId2"/>
          <a:stretch>
            <a:fillRect/>
          </a:stretch>
        </p:blipFill>
        <p:spPr>
          <a:xfrm>
            <a:off x="6970099" y="1034111"/>
            <a:ext cx="5406589" cy="2508255"/>
          </a:xfrm>
          <a:prstGeom prst="rect">
            <a:avLst/>
          </a:prstGeom>
        </p:spPr>
      </p:pic>
      <p:pic>
        <p:nvPicPr>
          <p:cNvPr id="6" name="图片 5">
            <a:extLst>
              <a:ext uri="{FF2B5EF4-FFF2-40B4-BE49-F238E27FC236}">
                <a16:creationId xmlns:a16="http://schemas.microsoft.com/office/drawing/2014/main" id="{F75726DD-FBDB-41C1-B346-330562F2736A}"/>
              </a:ext>
            </a:extLst>
          </p:cNvPr>
          <p:cNvPicPr>
            <a:picLocks noChangeAspect="1"/>
          </p:cNvPicPr>
          <p:nvPr/>
        </p:nvPicPr>
        <p:blipFill>
          <a:blip r:embed="rId3"/>
          <a:stretch>
            <a:fillRect/>
          </a:stretch>
        </p:blipFill>
        <p:spPr>
          <a:xfrm>
            <a:off x="6983293" y="4048373"/>
            <a:ext cx="5494754" cy="2448272"/>
          </a:xfrm>
          <a:prstGeom prst="rect">
            <a:avLst/>
          </a:prstGeom>
        </p:spPr>
      </p:pic>
      <p:sp>
        <p:nvSpPr>
          <p:cNvPr id="7" name="椭圆 6">
            <a:extLst>
              <a:ext uri="{FF2B5EF4-FFF2-40B4-BE49-F238E27FC236}">
                <a16:creationId xmlns:a16="http://schemas.microsoft.com/office/drawing/2014/main" id="{44940862-195B-4256-855A-BE6468D79263}"/>
              </a:ext>
            </a:extLst>
          </p:cNvPr>
          <p:cNvSpPr/>
          <p:nvPr/>
        </p:nvSpPr>
        <p:spPr>
          <a:xfrm>
            <a:off x="7933896" y="4358109"/>
            <a:ext cx="914400" cy="9144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30DE921A-2AFF-4AE4-A709-2EE87418A25E}"/>
              </a:ext>
            </a:extLst>
          </p:cNvPr>
          <p:cNvSpPr/>
          <p:nvPr/>
        </p:nvSpPr>
        <p:spPr>
          <a:xfrm>
            <a:off x="8272232" y="3913040"/>
            <a:ext cx="2064229" cy="38413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rgbClr val="C00000"/>
                </a:solidFill>
                <a:latin typeface="DengXian" panose="02010600030101010101" pitchFamily="2" charset="-122"/>
                <a:ea typeface="DengXian" panose="02010600030101010101" pitchFamily="2" charset="-122"/>
              </a:rPr>
              <a:t>Connect with insufflator tube </a:t>
            </a:r>
            <a:endParaRPr lang="zh-CN" altLang="en-US" sz="1000" dirty="0">
              <a:solidFill>
                <a:srgbClr val="C00000"/>
              </a:solidFill>
              <a:latin typeface="DengXian" panose="02010600030101010101" pitchFamily="2" charset="-122"/>
              <a:ea typeface="DengXian" panose="02010600030101010101" pitchFamily="2" charset="-122"/>
            </a:endParaRPr>
          </a:p>
        </p:txBody>
      </p:sp>
      <p:sp>
        <p:nvSpPr>
          <p:cNvPr id="9" name="椭圆 8">
            <a:extLst>
              <a:ext uri="{FF2B5EF4-FFF2-40B4-BE49-F238E27FC236}">
                <a16:creationId xmlns:a16="http://schemas.microsoft.com/office/drawing/2014/main" id="{5C3046BD-7F8E-460C-AD6E-77546E17E0D1}"/>
              </a:ext>
            </a:extLst>
          </p:cNvPr>
          <p:cNvSpPr/>
          <p:nvPr/>
        </p:nvSpPr>
        <p:spPr>
          <a:xfrm>
            <a:off x="10864520" y="2320181"/>
            <a:ext cx="914400" cy="91440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E3B300C-ABE3-4A4B-A3F7-FC27DCE7BE98}"/>
              </a:ext>
            </a:extLst>
          </p:cNvPr>
          <p:cNvSpPr/>
          <p:nvPr/>
        </p:nvSpPr>
        <p:spPr>
          <a:xfrm>
            <a:off x="9465903" y="2384349"/>
            <a:ext cx="1392154" cy="384132"/>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000" dirty="0">
                <a:solidFill>
                  <a:srgbClr val="C00000"/>
                </a:solidFill>
                <a:latin typeface="DengXian" panose="02010600030101010101" pitchFamily="2" charset="-122"/>
                <a:ea typeface="DengXian" panose="02010600030101010101" pitchFamily="2" charset="-122"/>
              </a:rPr>
              <a:t>Connect to gas source</a:t>
            </a:r>
            <a:endParaRPr lang="zh-CN" altLang="en-US" sz="1000" dirty="0">
              <a:solidFill>
                <a:srgbClr val="C00000"/>
              </a:solidFill>
              <a:latin typeface="DengXian" panose="02010600030101010101" pitchFamily="2" charset="-122"/>
              <a:ea typeface="DengXian" panose="02010600030101010101" pitchFamily="2" charset="-122"/>
            </a:endParaRPr>
          </a:p>
        </p:txBody>
      </p:sp>
      <p:cxnSp>
        <p:nvCxnSpPr>
          <p:cNvPr id="11" name="直接连接符 10">
            <a:extLst>
              <a:ext uri="{FF2B5EF4-FFF2-40B4-BE49-F238E27FC236}">
                <a16:creationId xmlns:a16="http://schemas.microsoft.com/office/drawing/2014/main" id="{8C740581-A87F-4366-9744-F3B9DA84F6AE}"/>
              </a:ext>
            </a:extLst>
          </p:cNvPr>
          <p:cNvCxnSpPr>
            <a:cxnSpLocks/>
          </p:cNvCxnSpPr>
          <p:nvPr/>
        </p:nvCxnSpPr>
        <p:spPr>
          <a:xfrm>
            <a:off x="6429375" y="1672109"/>
            <a:ext cx="13194" cy="5026527"/>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标题 1">
            <a:extLst>
              <a:ext uri="{FF2B5EF4-FFF2-40B4-BE49-F238E27FC236}">
                <a16:creationId xmlns:a16="http://schemas.microsoft.com/office/drawing/2014/main" id="{43E9DC2D-1D1A-403D-96F8-C75F2F66207C}"/>
              </a:ext>
            </a:extLst>
          </p:cNvPr>
          <p:cNvSpPr>
            <a:spLocks noGrp="1"/>
          </p:cNvSpPr>
          <p:nvPr>
            <p:ph type="title"/>
          </p:nvPr>
        </p:nvSpPr>
        <p:spPr>
          <a:xfrm>
            <a:off x="308696" y="174799"/>
            <a:ext cx="9481052" cy="512762"/>
          </a:xfrm>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Test Items</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67849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A344B25-997F-BB49-B147-95F6C08DCCDA}"/>
              </a:ext>
            </a:extLst>
          </p:cNvPr>
          <p:cNvSpPr/>
          <p:nvPr/>
        </p:nvSpPr>
        <p:spPr>
          <a:xfrm>
            <a:off x="137207" y="3024348"/>
            <a:ext cx="12584336" cy="806375"/>
          </a:xfrm>
          <a:prstGeom prst="rect">
            <a:avLst/>
          </a:prstGeom>
        </p:spPr>
        <p:txBody>
          <a:bodyPr wrap="square">
            <a:spAutoFit/>
          </a:bodyPr>
          <a:lstStyle/>
          <a:p>
            <a:endParaRPr lang="en-US" altLang="zh-CN" sz="4640" b="1" spc="316" dirty="0">
              <a:solidFill>
                <a:schemeClr val="bg1"/>
              </a:solidFill>
              <a:cs typeface="+mn-ea"/>
              <a:sym typeface="+mn-lt"/>
            </a:endParaRPr>
          </a:p>
        </p:txBody>
      </p:sp>
      <p:sp>
        <p:nvSpPr>
          <p:cNvPr id="2" name="矩形 1">
            <a:extLst>
              <a:ext uri="{FF2B5EF4-FFF2-40B4-BE49-F238E27FC236}">
                <a16:creationId xmlns:a16="http://schemas.microsoft.com/office/drawing/2014/main" id="{88C4F5F2-7367-4C25-91ED-C1E0A96ABAC7}"/>
              </a:ext>
            </a:extLst>
          </p:cNvPr>
          <p:cNvSpPr/>
          <p:nvPr/>
        </p:nvSpPr>
        <p:spPr>
          <a:xfrm>
            <a:off x="921445" y="2824237"/>
            <a:ext cx="11019035" cy="707886"/>
          </a:xfrm>
          <a:prstGeom prst="rect">
            <a:avLst/>
          </a:prstGeom>
        </p:spPr>
        <p:txBody>
          <a:bodyPr wrap="square">
            <a:spAutoFit/>
          </a:bodyPr>
          <a:lstStyle/>
          <a:p>
            <a:pPr algn="ctr"/>
            <a:r>
              <a:rPr lang="en-US" altLang="zh-CN" sz="4000" b="1" dirty="0">
                <a:solidFill>
                  <a:schemeClr val="bg1"/>
                </a:solidFill>
                <a:latin typeface="Arial" panose="020B0604020202020204" pitchFamily="34" charset="0"/>
                <a:cs typeface="Arial" panose="020B0604020202020204" pitchFamily="34" charset="0"/>
              </a:rPr>
              <a:t>Calibration and Test after Software Upgrade </a:t>
            </a:r>
            <a:endParaRPr lang="zh-CN" altLang="en-US" sz="4000" b="1" dirty="0">
              <a:solidFill>
                <a:schemeClr val="bg1"/>
              </a:solidFill>
              <a:latin typeface="Arial" panose="020B0604020202020204" pitchFamily="34" charset="0"/>
              <a:cs typeface="Arial" panose="020B0604020202020204" pitchFamily="34" charset="0"/>
            </a:endParaRPr>
          </a:p>
        </p:txBody>
      </p:sp>
      <p:graphicFrame>
        <p:nvGraphicFramePr>
          <p:cNvPr id="5" name="Group 632">
            <a:extLst>
              <a:ext uri="{FF2B5EF4-FFF2-40B4-BE49-F238E27FC236}">
                <a16:creationId xmlns:a16="http://schemas.microsoft.com/office/drawing/2014/main" id="{4DB7A7A5-092A-4627-A702-23E384252ACD}"/>
              </a:ext>
            </a:extLst>
          </p:cNvPr>
          <p:cNvGraphicFramePr>
            <a:graphicFrameLocks noGrp="1"/>
          </p:cNvGraphicFramePr>
          <p:nvPr>
            <p:extLst>
              <p:ext uri="{D42A27DB-BD31-4B8C-83A1-F6EECF244321}">
                <p14:modId xmlns:p14="http://schemas.microsoft.com/office/powerpoint/2010/main" val="3150505031"/>
              </p:ext>
            </p:extLst>
          </p:nvPr>
        </p:nvGraphicFramePr>
        <p:xfrm>
          <a:off x="378738" y="621814"/>
          <a:ext cx="11450710" cy="5701984"/>
        </p:xfrm>
        <a:graphic>
          <a:graphicData uri="http://schemas.openxmlformats.org/drawingml/2006/table">
            <a:tbl>
              <a:tblPr/>
              <a:tblGrid>
                <a:gridCol w="1528310">
                  <a:extLst>
                    <a:ext uri="{9D8B030D-6E8A-4147-A177-3AD203B41FA5}">
                      <a16:colId xmlns:a16="http://schemas.microsoft.com/office/drawing/2014/main" val="20000"/>
                    </a:ext>
                  </a:extLst>
                </a:gridCol>
                <a:gridCol w="1477213">
                  <a:extLst>
                    <a:ext uri="{9D8B030D-6E8A-4147-A177-3AD203B41FA5}">
                      <a16:colId xmlns:a16="http://schemas.microsoft.com/office/drawing/2014/main" val="20001"/>
                    </a:ext>
                  </a:extLst>
                </a:gridCol>
                <a:gridCol w="2745383">
                  <a:extLst>
                    <a:ext uri="{9D8B030D-6E8A-4147-A177-3AD203B41FA5}">
                      <a16:colId xmlns:a16="http://schemas.microsoft.com/office/drawing/2014/main" val="20002"/>
                    </a:ext>
                  </a:extLst>
                </a:gridCol>
                <a:gridCol w="5699804">
                  <a:extLst>
                    <a:ext uri="{9D8B030D-6E8A-4147-A177-3AD203B41FA5}">
                      <a16:colId xmlns:a16="http://schemas.microsoft.com/office/drawing/2014/main" val="20003"/>
                    </a:ext>
                  </a:extLst>
                </a:gridCol>
              </a:tblGrid>
              <a:tr h="1021256">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rPr>
                        <a:t>Version</a:t>
                      </a:r>
                      <a:endParaRPr kumimoji="0" lang="zh-CN" altLang="en-US"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rPr>
                        <a:t>Author</a:t>
                      </a:r>
                      <a:endParaRPr kumimoji="0" lang="zh-CN" altLang="en-US"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rPr>
                        <a:t>Date</a:t>
                      </a:r>
                      <a:endParaRPr kumimoji="0" lang="zh-CN" altLang="en-US"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CC0000"/>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rPr>
                        <a:t>Description</a:t>
                      </a:r>
                      <a:endParaRPr kumimoji="0" lang="zh-CN" altLang="en-US" sz="1200" b="1" i="0" u="none" strike="noStrike" cap="none" normalizeH="0" baseline="0" dirty="0">
                        <a:ln>
                          <a:noFill/>
                        </a:ln>
                        <a:solidFill>
                          <a:schemeClr val="bg1"/>
                        </a:solidFill>
                        <a:effectLst/>
                        <a:latin typeface="DengXian" panose="02010600030101010101" pitchFamily="2" charset="-122"/>
                        <a:ea typeface="DengXian" panose="02010600030101010101"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CC0000"/>
                    </a:solidFill>
                  </a:tcPr>
                </a:tc>
                <a:extLst>
                  <a:ext uri="{0D108BD9-81ED-4DB2-BD59-A6C34878D82A}">
                    <a16:rowId xmlns:a16="http://schemas.microsoft.com/office/drawing/2014/main" val="10000"/>
                  </a:ext>
                </a:extLst>
              </a:tr>
              <a:tr h="585091">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rPr>
                        <a:t>1.0</a:t>
                      </a:r>
                      <a:endParaRPr kumimoji="0" lang="zh-CN" altLang="en-US"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rPr>
                        <a:t>Marcos Magalhaes</a:t>
                      </a:r>
                      <a:endParaRPr kumimoji="0" lang="zh-CN" altLang="en-US"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rPr>
                        <a:t>05/17/2025</a:t>
                      </a:r>
                      <a:endParaRPr kumimoji="0" lang="zh-CN" altLang="en-US" sz="1200" b="0" i="0" u="none" strike="noStrike" kern="1200" cap="none" normalizeH="0" baseline="0" dirty="0">
                        <a:ln>
                          <a:noFill/>
                        </a:ln>
                        <a:solidFill>
                          <a:srgbClr val="4D4D4D"/>
                        </a:solidFill>
                        <a:effectLst/>
                        <a:latin typeface="DengXian" panose="02010600030101010101" pitchFamily="2" charset="-122"/>
                        <a:ea typeface="DengXian" panose="02010600030101010101" pitchFamily="2" charset="-122"/>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r>
                        <a:rPr kumimoji="0" lang="en-US" altLang="zh-CN" sz="1200" b="0" i="0" u="none" strike="noStrike" cap="none" normalizeH="0" baseline="0" dirty="0">
                          <a:ln>
                            <a:noFill/>
                          </a:ln>
                          <a:solidFill>
                            <a:srgbClr val="4D4D4D"/>
                          </a:solidFill>
                          <a:effectLst/>
                          <a:latin typeface="DengXian" panose="02010600030101010101" pitchFamily="2" charset="-122"/>
                          <a:ea typeface="DengXian" panose="02010600030101010101" pitchFamily="2" charset="-122"/>
                        </a:rPr>
                        <a:t>First Version</a:t>
                      </a:r>
                      <a:endParaRPr kumimoji="0" lang="zh-CN" altLang="en-US" sz="1200" b="0" i="0" u="none" strike="noStrike" cap="none" normalizeH="0" baseline="0" dirty="0">
                        <a:ln>
                          <a:noFill/>
                        </a:ln>
                        <a:solidFill>
                          <a:srgbClr val="4D4D4D"/>
                        </a:solidFill>
                        <a:effectLst/>
                        <a:latin typeface="DengXian" panose="02010600030101010101" pitchFamily="2" charset="-122"/>
                        <a:ea typeface="DengXian" panose="02010600030101010101"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1"/>
                  </a:ext>
                </a:extLst>
              </a:tr>
              <a:tr h="585091">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mn-ea"/>
                        <a:ea typeface="+mn-ea"/>
                        <a:cs typeface="+mn-cs"/>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mn-ea"/>
                        <a:ea typeface="+mn-ea"/>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mn-ea"/>
                        <a:ea typeface="+mn-ea"/>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mj-ea"/>
                        <a:ea typeface="+mj-ea"/>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2"/>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mj-ea"/>
                        <a:ea typeface="+mj-ea"/>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3"/>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4"/>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5"/>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Arial" charset="0"/>
                        <a:ea typeface="方正兰亭黑3_GBK" pitchFamily="2" charset="-122"/>
                        <a:cs typeface="+mn-cs"/>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Arial" charset="0"/>
                        <a:ea typeface="方正兰亭黑3_GBK" pitchFamily="2" charset="-122"/>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Arial" charset="0"/>
                        <a:ea typeface="方正兰亭黑3_GBK" pitchFamily="2" charset="-122"/>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kern="1200" cap="none" normalizeH="0" baseline="0" dirty="0">
                        <a:ln>
                          <a:noFill/>
                        </a:ln>
                        <a:solidFill>
                          <a:srgbClr val="4D4D4D"/>
                        </a:solidFill>
                        <a:effectLst/>
                        <a:latin typeface="Arial" charset="0"/>
                        <a:ea typeface="方正兰亭黑3_GBK" pitchFamily="2" charset="-122"/>
                        <a:cs typeface="+mn-cs"/>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6"/>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val="10007"/>
                  </a:ext>
                </a:extLst>
              </a:tr>
              <a:tr h="585091">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635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tc>
                  <a:txBody>
                    <a:bodyPr/>
                    <a:lstStyle/>
                    <a:p>
                      <a:pPr marL="0" marR="0" lvl="0" indent="0" algn="l" defTabSz="914400" rtl="0" eaLnBrk="1" fontAlgn="base" latinLnBrk="0" hangingPunct="1">
                        <a:lnSpc>
                          <a:spcPct val="130000"/>
                        </a:lnSpc>
                        <a:spcBef>
                          <a:spcPct val="0"/>
                        </a:spcBef>
                        <a:spcAft>
                          <a:spcPct val="0"/>
                        </a:spcAft>
                        <a:buClr>
                          <a:srgbClr val="C7000B"/>
                        </a:buClr>
                        <a:buSzTx/>
                        <a:buFont typeface="Wingdings" pitchFamily="2" charset="2"/>
                        <a:buNone/>
                        <a:tabLst/>
                      </a:pPr>
                      <a:endParaRPr kumimoji="0" lang="zh-CN" altLang="en-US" sz="1400" b="0" i="0" u="none" strike="noStrike" cap="none" normalizeH="0" baseline="0" dirty="0">
                        <a:ln>
                          <a:noFill/>
                        </a:ln>
                        <a:solidFill>
                          <a:srgbClr val="4D4D4D"/>
                        </a:solidFill>
                        <a:effectLst/>
                        <a:latin typeface="Arial" charset="0"/>
                        <a:ea typeface="方正兰亭黑3_GBK" pitchFamily="2" charset="-122"/>
                      </a:endParaRPr>
                    </a:p>
                  </a:txBody>
                  <a:tcPr marL="68580" marR="68580" marT="34288" marB="34288" anchor="ctr" horzOverflow="overflow">
                    <a:lnL w="12700" cap="flat" cmpd="sng" algn="ctr">
                      <a:solidFill>
                        <a:schemeClr val="bg2"/>
                      </a:solidFill>
                      <a:prstDash val="solid"/>
                      <a:round/>
                      <a:headEnd type="none" w="med" len="med"/>
                      <a:tailEnd type="none" w="med" len="med"/>
                    </a:lnL>
                    <a:lnR w="6350" cap="flat" cmpd="sng" algn="ctr">
                      <a:solidFill>
                        <a:schemeClr val="bg2"/>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rgbClr val="B2B2B2"/>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7447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001E782D-9F4D-4888-8E50-6BC65AC2030C}"/>
              </a:ext>
            </a:extLst>
          </p:cNvPr>
          <p:cNvSpPr/>
          <p:nvPr/>
        </p:nvSpPr>
        <p:spPr>
          <a:xfrm>
            <a:off x="-1" y="2824237"/>
            <a:ext cx="12858751" cy="13464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dirty="0">
                <a:latin typeface="DengXian" panose="02010600030101010101" pitchFamily="2" charset="-122"/>
                <a:ea typeface="DengXian" panose="02010600030101010101" pitchFamily="2" charset="-122"/>
              </a:rPr>
              <a:t>Disassembly</a:t>
            </a:r>
            <a:endParaRPr lang="zh-CN" altLang="en-US" sz="3000"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4000270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1. Remove Top Cover</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F3E63629-3D58-4FA7-9024-F4B75FBE8C62}"/>
              </a:ext>
            </a:extLst>
          </p:cNvPr>
          <p:cNvGraphicFramePr>
            <a:graphicFrameLocks noGrp="1"/>
          </p:cNvGraphicFramePr>
          <p:nvPr>
            <p:extLst>
              <p:ext uri="{D42A27DB-BD31-4B8C-83A1-F6EECF244321}">
                <p14:modId xmlns:p14="http://schemas.microsoft.com/office/powerpoint/2010/main" val="3703081702"/>
              </p:ext>
            </p:extLst>
          </p:nvPr>
        </p:nvGraphicFramePr>
        <p:xfrm>
          <a:off x="452711" y="866633"/>
          <a:ext cx="11881320" cy="5773879"/>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283463341"/>
                    </a:ext>
                  </a:extLst>
                </a:gridCol>
                <a:gridCol w="4248472">
                  <a:extLst>
                    <a:ext uri="{9D8B030D-6E8A-4147-A177-3AD203B41FA5}">
                      <a16:colId xmlns:a16="http://schemas.microsoft.com/office/drawing/2014/main" val="2601924019"/>
                    </a:ext>
                  </a:extLst>
                </a:gridCol>
                <a:gridCol w="3168352">
                  <a:extLst>
                    <a:ext uri="{9D8B030D-6E8A-4147-A177-3AD203B41FA5}">
                      <a16:colId xmlns:a16="http://schemas.microsoft.com/office/drawing/2014/main" val="790312711"/>
                    </a:ext>
                  </a:extLst>
                </a:gridCol>
                <a:gridCol w="3168352">
                  <a:extLst>
                    <a:ext uri="{9D8B030D-6E8A-4147-A177-3AD203B41FA5}">
                      <a16:colId xmlns:a16="http://schemas.microsoft.com/office/drawing/2014/main" val="705643598"/>
                    </a:ext>
                  </a:extLst>
                </a:gridCol>
              </a:tblGrid>
              <a:tr h="862051">
                <a:tc>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Tools</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&amp;</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Materials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200" b="0" kern="1200" dirty="0">
                          <a:solidFill>
                            <a:schemeClr val="tx1"/>
                          </a:solidFill>
                          <a:effectLst/>
                          <a:latin typeface="DengXian" panose="02010600030101010101" pitchFamily="2" charset="-122"/>
                          <a:ea typeface="DengXian" panose="02010600030101010101" pitchFamily="2" charset="-122"/>
                          <a:cs typeface="+mn-cs"/>
                        </a:rPr>
                        <a:t>Phillips screwdriver</a:t>
                      </a:r>
                      <a:endParaRPr lang="zh-CN" altLang="en-US" sz="1200" b="0"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Figures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172618990"/>
                  </a:ext>
                </a:extLst>
              </a:tr>
              <a:tr h="2455914">
                <a:tc row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Steps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342900" lvl="0" indent="-342900" algn="just">
                        <a:buAutoNum type="arabicPeriod"/>
                      </a:pPr>
                      <a:r>
                        <a:rPr lang="en-US" altLang="zh-CN" sz="1200" kern="1200" dirty="0">
                          <a:solidFill>
                            <a:schemeClr val="dk1"/>
                          </a:solidFill>
                          <a:effectLst/>
                          <a:latin typeface="DengXian" panose="02010600030101010101" pitchFamily="2" charset="-122"/>
                          <a:ea typeface="DengXian" panose="02010600030101010101" pitchFamily="2" charset="-122"/>
                          <a:cs typeface="+mn-cs"/>
                        </a:rPr>
                        <a:t>Remove eight M3 combination screws on the rear panel with Phillips screwdriver;</a:t>
                      </a:r>
                    </a:p>
                    <a:p>
                      <a:pPr marL="342900" lvl="0" indent="-342900" algn="just">
                        <a:buAutoNum type="arabicPeriod"/>
                      </a:pPr>
                      <a:r>
                        <a:rPr lang="en-US" altLang="zh-CN" sz="1200" kern="1200" dirty="0">
                          <a:solidFill>
                            <a:schemeClr val="dk1"/>
                          </a:solidFill>
                          <a:effectLst/>
                          <a:latin typeface="DengXian" panose="02010600030101010101" pitchFamily="2" charset="-122"/>
                          <a:ea typeface="DengXian" panose="02010600030101010101" pitchFamily="2" charset="-122"/>
                          <a:cs typeface="+mn-cs"/>
                        </a:rPr>
                        <a:t>Pull the top cover backwards and remove the top cover.</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444107"/>
                  </a:ext>
                </a:extLst>
              </a:tr>
              <a:tr h="2455914">
                <a:tc vMerge="1">
                  <a:txBody>
                    <a:bodyPr/>
                    <a:lstStyle/>
                    <a:p>
                      <a:endParaRPr lang="zh-CN" altLang="en-US"/>
                    </a:p>
                  </a:txBody>
                  <a:tcPr/>
                </a:tc>
                <a:tc vMerge="1">
                  <a:txBody>
                    <a:bodyPr/>
                    <a:lstStyle/>
                    <a:p>
                      <a:endParaRPr lang="zh-CN" altLang="en-US"/>
                    </a:p>
                  </a:txBody>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5073754"/>
                  </a:ext>
                </a:extLst>
              </a:tr>
            </a:tbl>
          </a:graphicData>
        </a:graphic>
      </p:graphicFrame>
      <p:pic>
        <p:nvPicPr>
          <p:cNvPr id="4" name="图片 3">
            <a:extLst>
              <a:ext uri="{FF2B5EF4-FFF2-40B4-BE49-F238E27FC236}">
                <a16:creationId xmlns:a16="http://schemas.microsoft.com/office/drawing/2014/main" id="{4FEF64D7-C17E-4F83-85A5-C467AA9932AA}"/>
              </a:ext>
            </a:extLst>
          </p:cNvPr>
          <p:cNvPicPr/>
          <p:nvPr/>
        </p:nvPicPr>
        <p:blipFill>
          <a:blip r:embed="rId2"/>
          <a:stretch>
            <a:fillRect/>
          </a:stretch>
        </p:blipFill>
        <p:spPr>
          <a:xfrm>
            <a:off x="6789415" y="1835843"/>
            <a:ext cx="4824536" cy="2191320"/>
          </a:xfrm>
          <a:prstGeom prst="rect">
            <a:avLst/>
          </a:prstGeom>
        </p:spPr>
      </p:pic>
      <p:pic>
        <p:nvPicPr>
          <p:cNvPr id="5" name="图片 4" descr="C:\Users\50265418\AppData\Local\Temp\WeChat Files\1c1b77e5a7fba75855a7852b605cb5c.jpg">
            <a:extLst>
              <a:ext uri="{FF2B5EF4-FFF2-40B4-BE49-F238E27FC236}">
                <a16:creationId xmlns:a16="http://schemas.microsoft.com/office/drawing/2014/main" id="{FF6BAE8F-02F8-4893-A285-8BA0D515D68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5359" y="4336405"/>
            <a:ext cx="2592288" cy="2029612"/>
          </a:xfrm>
          <a:prstGeom prst="rect">
            <a:avLst/>
          </a:prstGeom>
          <a:noFill/>
          <a:ln>
            <a:noFill/>
          </a:ln>
        </p:spPr>
      </p:pic>
      <p:sp>
        <p:nvSpPr>
          <p:cNvPr id="7" name="椭圆 6">
            <a:extLst>
              <a:ext uri="{FF2B5EF4-FFF2-40B4-BE49-F238E27FC236}">
                <a16:creationId xmlns:a16="http://schemas.microsoft.com/office/drawing/2014/main" id="{3F5D362F-F28D-4FC5-9B0D-AD2CE04BA69D}"/>
              </a:ext>
            </a:extLst>
          </p:cNvPr>
          <p:cNvSpPr/>
          <p:nvPr/>
        </p:nvSpPr>
        <p:spPr>
          <a:xfrm>
            <a:off x="7085323" y="2032149"/>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5F80BC2A-1100-4B78-B9F6-0841AB3AD48D}"/>
              </a:ext>
            </a:extLst>
          </p:cNvPr>
          <p:cNvSpPr/>
          <p:nvPr/>
        </p:nvSpPr>
        <p:spPr>
          <a:xfrm>
            <a:off x="8373591" y="1996145"/>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A1229E0-FFAB-46DF-8CA4-4536512A0000}"/>
              </a:ext>
            </a:extLst>
          </p:cNvPr>
          <p:cNvSpPr/>
          <p:nvPr/>
        </p:nvSpPr>
        <p:spPr>
          <a:xfrm>
            <a:off x="9741743" y="1996145"/>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06BC392-76E3-470E-8C5E-ED9C605B2F33}"/>
              </a:ext>
            </a:extLst>
          </p:cNvPr>
          <p:cNvSpPr/>
          <p:nvPr/>
        </p:nvSpPr>
        <p:spPr>
          <a:xfrm>
            <a:off x="11138023" y="196505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37A0058-34D3-4905-87BF-6D07CFFAFBEE}"/>
              </a:ext>
            </a:extLst>
          </p:cNvPr>
          <p:cNvSpPr/>
          <p:nvPr/>
        </p:nvSpPr>
        <p:spPr>
          <a:xfrm>
            <a:off x="7245733" y="3684785"/>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E5688C32-23C1-404A-A4D8-62C645FD0AE4}"/>
              </a:ext>
            </a:extLst>
          </p:cNvPr>
          <p:cNvSpPr/>
          <p:nvPr/>
        </p:nvSpPr>
        <p:spPr>
          <a:xfrm>
            <a:off x="8505873" y="3698474"/>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E669B4C6-E49B-4258-A67A-206C2506A459}"/>
              </a:ext>
            </a:extLst>
          </p:cNvPr>
          <p:cNvSpPr/>
          <p:nvPr/>
        </p:nvSpPr>
        <p:spPr>
          <a:xfrm>
            <a:off x="9706006" y="3698474"/>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B9C04D1-DFBD-4836-9651-747586A5D6AF}"/>
              </a:ext>
            </a:extLst>
          </p:cNvPr>
          <p:cNvSpPr/>
          <p:nvPr/>
        </p:nvSpPr>
        <p:spPr>
          <a:xfrm>
            <a:off x="11026153" y="3684785"/>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9187D4C7-AB08-4012-95C1-AE9A7D8C5389}"/>
              </a:ext>
            </a:extLst>
          </p:cNvPr>
          <p:cNvSpPr txBox="1"/>
          <p:nvPr/>
        </p:nvSpPr>
        <p:spPr>
          <a:xfrm>
            <a:off x="10565047" y="2368447"/>
            <a:ext cx="1434926" cy="246221"/>
          </a:xfrm>
          <a:prstGeom prst="rect">
            <a:avLst/>
          </a:prstGeom>
          <a:noFill/>
        </p:spPr>
        <p:txBody>
          <a:bodyPr wrap="square" rtlCol="0">
            <a:spAutoFit/>
          </a:bodyPr>
          <a:lstStyle/>
          <a:p>
            <a:pPr algn="ctr"/>
            <a:r>
              <a:rPr lang="en-US" altLang="zh-CN" sz="1000" dirty="0">
                <a:highlight>
                  <a:srgbClr val="FFFF00"/>
                </a:highlight>
                <a:latin typeface="Times New Roman" panose="02020603050405020304" pitchFamily="18" charset="0"/>
                <a:cs typeface="Times New Roman" panose="02020603050405020304" pitchFamily="18" charset="0"/>
              </a:rPr>
              <a:t>M3 combination screws</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pic>
        <p:nvPicPr>
          <p:cNvPr id="16" name="图片 10">
            <a:extLst>
              <a:ext uri="{FF2B5EF4-FFF2-40B4-BE49-F238E27FC236}">
                <a16:creationId xmlns:a16="http://schemas.microsoft.com/office/drawing/2014/main" id="{770B37EE-4CCB-B7D4-7BBF-5A1F74BBC92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28853" y="4333974"/>
            <a:ext cx="2826267" cy="2090663"/>
          </a:xfrm>
          <a:prstGeom prst="rect">
            <a:avLst/>
          </a:prstGeom>
        </p:spPr>
      </p:pic>
    </p:spTree>
    <p:extLst>
      <p:ext uri="{BB962C8B-B14F-4D97-AF65-F5344CB8AC3E}">
        <p14:creationId xmlns:p14="http://schemas.microsoft.com/office/powerpoint/2010/main" val="240786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2. Disassembling the Pneumatic Module </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F3E63629-3D58-4FA7-9024-F4B75FBE8C62}"/>
              </a:ext>
            </a:extLst>
          </p:cNvPr>
          <p:cNvGraphicFramePr>
            <a:graphicFrameLocks noGrp="1"/>
          </p:cNvGraphicFramePr>
          <p:nvPr>
            <p:extLst>
              <p:ext uri="{D42A27DB-BD31-4B8C-83A1-F6EECF244321}">
                <p14:modId xmlns:p14="http://schemas.microsoft.com/office/powerpoint/2010/main" val="2141314196"/>
              </p:ext>
            </p:extLst>
          </p:nvPr>
        </p:nvGraphicFramePr>
        <p:xfrm>
          <a:off x="452711" y="687561"/>
          <a:ext cx="11881320" cy="5952951"/>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283463341"/>
                    </a:ext>
                  </a:extLst>
                </a:gridCol>
                <a:gridCol w="4248472">
                  <a:extLst>
                    <a:ext uri="{9D8B030D-6E8A-4147-A177-3AD203B41FA5}">
                      <a16:colId xmlns:a16="http://schemas.microsoft.com/office/drawing/2014/main" val="2601924019"/>
                    </a:ext>
                  </a:extLst>
                </a:gridCol>
                <a:gridCol w="3168352">
                  <a:extLst>
                    <a:ext uri="{9D8B030D-6E8A-4147-A177-3AD203B41FA5}">
                      <a16:colId xmlns:a16="http://schemas.microsoft.com/office/drawing/2014/main" val="790312711"/>
                    </a:ext>
                  </a:extLst>
                </a:gridCol>
                <a:gridCol w="3168352">
                  <a:extLst>
                    <a:ext uri="{9D8B030D-6E8A-4147-A177-3AD203B41FA5}">
                      <a16:colId xmlns:a16="http://schemas.microsoft.com/office/drawing/2014/main" val="705643598"/>
                    </a:ext>
                  </a:extLst>
                </a:gridCol>
              </a:tblGrid>
              <a:tr h="888787">
                <a:tc>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Tools</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&amp;</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Materials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altLang="zh-CN" sz="1200" b="0" kern="1200" dirty="0">
                          <a:solidFill>
                            <a:schemeClr val="tx1"/>
                          </a:solidFill>
                          <a:effectLst/>
                          <a:latin typeface="DengXian" panose="02010600030101010101" pitchFamily="2" charset="-122"/>
                          <a:ea typeface="DengXian" panose="02010600030101010101" pitchFamily="2" charset="-122"/>
                          <a:cs typeface="+mn-cs"/>
                        </a:rPr>
                        <a:t>Phillips screwdriver</a:t>
                      </a:r>
                      <a:endParaRPr lang="zh-CN" altLang="en-US" sz="1200" b="0"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Figures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172618990"/>
                  </a:ext>
                </a:extLst>
              </a:tr>
              <a:tr h="2532082">
                <a:tc row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Steps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l" defTabSz="91443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DengXian" panose="02010600030101010101" pitchFamily="2" charset="-122"/>
                          <a:ea typeface="DengXian" panose="02010600030101010101" pitchFamily="2" charset="-122"/>
                          <a:cs typeface="+mn-cs"/>
                        </a:rPr>
                        <a:t>Remove top cover  according to previous steps;</a:t>
                      </a:r>
                    </a:p>
                    <a:p>
                      <a:pPr marL="0" marR="0" lvl="0" indent="0" algn="l" defTabSz="91443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dk1"/>
                        </a:solidFill>
                        <a:effectLst/>
                        <a:latin typeface="DengXian" panose="02010600030101010101" pitchFamily="2" charset="-122"/>
                        <a:ea typeface="DengXian" panose="02010600030101010101" pitchFamily="2" charset="-122"/>
                        <a:cs typeface="+mn-cs"/>
                      </a:endParaRPr>
                    </a:p>
                    <a:p>
                      <a:pPr marL="342900" marR="0" lvl="0" indent="-342900" algn="l"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Remove all the cables and tubes connected to the pneumatic module; </a:t>
                      </a:r>
                    </a:p>
                    <a:p>
                      <a:pPr marL="342900" marR="0" lvl="0" indent="-342900" algn="l"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Use a Phillips screwdriver to remove the four M4×12 combination screws that fix the pneumatic module;</a:t>
                      </a:r>
                    </a:p>
                    <a:p>
                      <a:pPr marL="342900" marR="0" lvl="0" indent="-342900" algn="l"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Then, the pneumatic module can be removed.</a:t>
                      </a:r>
                    </a:p>
                    <a:p>
                      <a:pPr marL="0" marR="0" lvl="0" indent="0" algn="l" defTabSz="91443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DengXian" panose="02010600030101010101" pitchFamily="2" charset="-122"/>
                        <a:ea typeface="DengXian" panose="02010600030101010101" pitchFamily="2" charset="-122"/>
                      </a:endParaRPr>
                    </a:p>
                    <a:p>
                      <a:pPr marL="0" marR="0" lvl="0" indent="0" algn="l" defTabSz="914430" rtl="0" eaLnBrk="1" fontAlgn="auto" latinLnBrk="0" hangingPunct="1">
                        <a:lnSpc>
                          <a:spcPct val="100000"/>
                        </a:lnSpc>
                        <a:spcBef>
                          <a:spcPts val="0"/>
                        </a:spcBef>
                        <a:spcAft>
                          <a:spcPts val="0"/>
                        </a:spcAft>
                        <a:buClrTx/>
                        <a:buSzTx/>
                        <a:buFontTx/>
                        <a:buNone/>
                        <a:tabLst/>
                        <a:defRPr/>
                      </a:pPr>
                      <a:r>
                        <a:rPr lang="en-US" altLang="zh-CN" sz="1200" b="0" dirty="0">
                          <a:solidFill>
                            <a:schemeClr val="tx1"/>
                          </a:solidFill>
                          <a:latin typeface="DengXian" panose="02010600030101010101" pitchFamily="2" charset="-122"/>
                          <a:ea typeface="DengXian" panose="02010600030101010101" pitchFamily="2" charset="-122"/>
                        </a:rPr>
                        <a:t>Note: Pls follow the figures for the connecting of the tubes between main board and pneumatic module.</a:t>
                      </a:r>
                    </a:p>
                    <a:p>
                      <a:pPr marL="0" marR="0" lvl="0" indent="0" algn="l" defTabSz="91443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DengXian" panose="02010600030101010101" pitchFamily="2" charset="-122"/>
                        <a:ea typeface="DengXian" panose="02010600030101010101" pitchFamily="2" charset="-122"/>
                      </a:endParaRPr>
                    </a:p>
                    <a:p>
                      <a:pPr marL="0" marR="0" lvl="0" indent="0" algn="l" defTabSz="91443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dk1"/>
                          </a:solidFill>
                          <a:effectLst/>
                          <a:latin typeface="DengXian" panose="02010600030101010101" pitchFamily="2" charset="-122"/>
                          <a:ea typeface="DengXian" panose="02010600030101010101" pitchFamily="2" charset="-122"/>
                          <a:cs typeface="+mn-cs"/>
                        </a:rPr>
                        <a:t>① ②</a:t>
                      </a:r>
                      <a:r>
                        <a:rPr lang="en-US" altLang="zh-CN" sz="1200" b="0" i="0" kern="1200" dirty="0">
                          <a:solidFill>
                            <a:schemeClr val="dk1"/>
                          </a:solidFill>
                          <a:effectLst/>
                          <a:latin typeface="DengXian" panose="02010600030101010101" pitchFamily="2" charset="-122"/>
                          <a:ea typeface="DengXian" panose="02010600030101010101" pitchFamily="2" charset="-122"/>
                          <a:cs typeface="+mn-cs"/>
                        </a:rPr>
                        <a:t>: flow rate sensor (Differential pressure sensor)</a:t>
                      </a:r>
                    </a:p>
                    <a:p>
                      <a:pPr marL="0" marR="0" lvl="0" indent="0" algn="l" defTabSz="91443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dk1"/>
                          </a:solidFill>
                          <a:effectLst/>
                          <a:latin typeface="DengXian" panose="02010600030101010101" pitchFamily="2" charset="-122"/>
                          <a:ea typeface="DengXian" panose="02010600030101010101" pitchFamily="2" charset="-122"/>
                          <a:cs typeface="+mn-cs"/>
                        </a:rPr>
                        <a:t>③</a:t>
                      </a:r>
                      <a:r>
                        <a:rPr lang="en-US" altLang="zh-CN" sz="1200" b="0" i="0" kern="1200" dirty="0">
                          <a:solidFill>
                            <a:schemeClr val="dk1"/>
                          </a:solidFill>
                          <a:effectLst/>
                          <a:latin typeface="DengXian" panose="02010600030101010101" pitchFamily="2" charset="-122"/>
                          <a:ea typeface="DengXian" panose="02010600030101010101" pitchFamily="2" charset="-122"/>
                          <a:cs typeface="+mn-cs"/>
                        </a:rPr>
                        <a:t>: Pressure sensor: check internal pressure in Pneumatic module</a:t>
                      </a:r>
                    </a:p>
                    <a:p>
                      <a:pPr marL="0" marR="0" lvl="0" indent="0" algn="l" defTabSz="91443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dk1"/>
                          </a:solidFill>
                          <a:effectLst/>
                          <a:latin typeface="DengXian" panose="02010600030101010101" pitchFamily="2" charset="-122"/>
                          <a:ea typeface="DengXian" panose="02010600030101010101" pitchFamily="2" charset="-122"/>
                          <a:cs typeface="+mn-cs"/>
                        </a:rPr>
                        <a:t>④</a:t>
                      </a:r>
                      <a:r>
                        <a:rPr lang="en-US" altLang="zh-CN" sz="1200" b="0" i="0" kern="1200" dirty="0">
                          <a:solidFill>
                            <a:schemeClr val="dk1"/>
                          </a:solidFill>
                          <a:effectLst/>
                          <a:latin typeface="DengXian" panose="02010600030101010101" pitchFamily="2" charset="-122"/>
                          <a:ea typeface="DengXian" panose="02010600030101010101" pitchFamily="2" charset="-122"/>
                          <a:cs typeface="+mn-cs"/>
                        </a:rPr>
                        <a:t>: Pressure sensor: check the abdominal cavity pressure</a:t>
                      </a:r>
                      <a:endParaRPr lang="zh-CN" altLang="en-US" sz="1200" b="0"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444107"/>
                  </a:ext>
                </a:extLst>
              </a:tr>
              <a:tr h="2532082">
                <a:tc vMerge="1">
                  <a:txBody>
                    <a:bodyPr/>
                    <a:lstStyle/>
                    <a:p>
                      <a:endParaRPr lang="zh-CN" altLang="en-US"/>
                    </a:p>
                  </a:txBody>
                  <a:tcPr/>
                </a:tc>
                <a:tc vMerge="1">
                  <a:txBody>
                    <a:bodyPr/>
                    <a:lstStyle/>
                    <a:p>
                      <a:endParaRPr lang="zh-CN" altLang="en-US"/>
                    </a:p>
                  </a:txBody>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5073754"/>
                  </a:ext>
                </a:extLst>
              </a:tr>
            </a:tbl>
          </a:graphicData>
        </a:graphic>
      </p:graphicFrame>
      <p:pic>
        <p:nvPicPr>
          <p:cNvPr id="4" name="图片 3" descr="C:\Users\50265418\AppData\Local\Temp\WeChat Files\f738ce3139a08d9ca2781590ecc8984.jpg">
            <a:extLst>
              <a:ext uri="{FF2B5EF4-FFF2-40B4-BE49-F238E27FC236}">
                <a16:creationId xmlns:a16="http://schemas.microsoft.com/office/drawing/2014/main" id="{4DE96371-4EE1-4377-8296-3A6AB6D8A5D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44015" y="1724672"/>
            <a:ext cx="2629975" cy="2066212"/>
          </a:xfrm>
          <a:prstGeom prst="rect">
            <a:avLst/>
          </a:prstGeom>
          <a:noFill/>
          <a:ln>
            <a:noFill/>
          </a:ln>
        </p:spPr>
      </p:pic>
      <p:pic>
        <p:nvPicPr>
          <p:cNvPr id="6" name="图片 5">
            <a:extLst>
              <a:ext uri="{FF2B5EF4-FFF2-40B4-BE49-F238E27FC236}">
                <a16:creationId xmlns:a16="http://schemas.microsoft.com/office/drawing/2014/main" id="{F9DCF404-C68D-4C86-9BBB-F3DC240C1B3D}"/>
              </a:ext>
            </a:extLst>
          </p:cNvPr>
          <p:cNvPicPr>
            <a:picLocks noChangeAspect="1"/>
          </p:cNvPicPr>
          <p:nvPr/>
        </p:nvPicPr>
        <p:blipFill>
          <a:blip r:embed="rId3"/>
          <a:stretch>
            <a:fillRect/>
          </a:stretch>
        </p:blipFill>
        <p:spPr>
          <a:xfrm rot="16200000">
            <a:off x="9564703" y="4143705"/>
            <a:ext cx="2200397" cy="2520279"/>
          </a:xfrm>
          <a:prstGeom prst="rect">
            <a:avLst/>
          </a:prstGeom>
        </p:spPr>
      </p:pic>
      <p:pic>
        <p:nvPicPr>
          <p:cNvPr id="7" name="图片 6" descr="C:\Users\50265418\AppData\Local\Temp\WeChat Files\ccede195814ce51888612e743b079da.jpg">
            <a:extLst>
              <a:ext uri="{FF2B5EF4-FFF2-40B4-BE49-F238E27FC236}">
                <a16:creationId xmlns:a16="http://schemas.microsoft.com/office/drawing/2014/main" id="{7D21AF5A-084F-435F-B1A9-193CFA4D20A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69335" y="1711919"/>
            <a:ext cx="3007875" cy="2186937"/>
          </a:xfrm>
          <a:prstGeom prst="rect">
            <a:avLst/>
          </a:prstGeom>
          <a:noFill/>
          <a:ln>
            <a:noFill/>
          </a:ln>
        </p:spPr>
      </p:pic>
      <p:pic>
        <p:nvPicPr>
          <p:cNvPr id="8" name="图片 7" descr="C:\Users\50265418\AppData\Local\Temp\WeChat Files\180b01f6249be5a123542cfc62bda3e.jpg">
            <a:extLst>
              <a:ext uri="{FF2B5EF4-FFF2-40B4-BE49-F238E27FC236}">
                <a16:creationId xmlns:a16="http://schemas.microsoft.com/office/drawing/2014/main" id="{B1198E72-B3F5-463A-97F5-9526E6CA6A91}"/>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69335" y="4288130"/>
            <a:ext cx="2976239" cy="2152626"/>
          </a:xfrm>
          <a:prstGeom prst="rect">
            <a:avLst/>
          </a:prstGeom>
          <a:noFill/>
          <a:ln>
            <a:noFill/>
          </a:ln>
        </p:spPr>
      </p:pic>
      <p:sp>
        <p:nvSpPr>
          <p:cNvPr id="9" name="椭圆 8">
            <a:extLst>
              <a:ext uri="{FF2B5EF4-FFF2-40B4-BE49-F238E27FC236}">
                <a16:creationId xmlns:a16="http://schemas.microsoft.com/office/drawing/2014/main" id="{96D3A855-7175-4FB6-9BCE-C48121564B41}"/>
              </a:ext>
            </a:extLst>
          </p:cNvPr>
          <p:cNvSpPr/>
          <p:nvPr/>
        </p:nvSpPr>
        <p:spPr>
          <a:xfrm>
            <a:off x="10749855" y="426439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10" name="椭圆 9">
            <a:extLst>
              <a:ext uri="{FF2B5EF4-FFF2-40B4-BE49-F238E27FC236}">
                <a16:creationId xmlns:a16="http://schemas.microsoft.com/office/drawing/2014/main" id="{FF6B8AAF-F372-4DD2-A880-03958AF88C84}"/>
              </a:ext>
            </a:extLst>
          </p:cNvPr>
          <p:cNvSpPr/>
          <p:nvPr/>
        </p:nvSpPr>
        <p:spPr>
          <a:xfrm>
            <a:off x="10461823" y="426439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11" name="椭圆 10">
            <a:extLst>
              <a:ext uri="{FF2B5EF4-FFF2-40B4-BE49-F238E27FC236}">
                <a16:creationId xmlns:a16="http://schemas.microsoft.com/office/drawing/2014/main" id="{627DBB4B-612B-425E-8D31-A00C065A6E07}"/>
              </a:ext>
            </a:extLst>
          </p:cNvPr>
          <p:cNvSpPr/>
          <p:nvPr/>
        </p:nvSpPr>
        <p:spPr>
          <a:xfrm>
            <a:off x="10245799" y="426439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12" name="椭圆 11">
            <a:extLst>
              <a:ext uri="{FF2B5EF4-FFF2-40B4-BE49-F238E27FC236}">
                <a16:creationId xmlns:a16="http://schemas.microsoft.com/office/drawing/2014/main" id="{29EC2FF0-80BB-4256-8488-647CFFB6CFF3}"/>
              </a:ext>
            </a:extLst>
          </p:cNvPr>
          <p:cNvSpPr/>
          <p:nvPr/>
        </p:nvSpPr>
        <p:spPr>
          <a:xfrm>
            <a:off x="10029775" y="426439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13" name="椭圆 12">
            <a:extLst>
              <a:ext uri="{FF2B5EF4-FFF2-40B4-BE49-F238E27FC236}">
                <a16:creationId xmlns:a16="http://schemas.microsoft.com/office/drawing/2014/main" id="{90E00BAB-D746-4F5E-9ECE-D4C513A4FD83}"/>
              </a:ext>
            </a:extLst>
          </p:cNvPr>
          <p:cNvSpPr/>
          <p:nvPr/>
        </p:nvSpPr>
        <p:spPr>
          <a:xfrm>
            <a:off x="7437487" y="5416525"/>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1</a:t>
            </a:r>
            <a:endParaRPr lang="zh-CN" altLang="en-US" dirty="0">
              <a:solidFill>
                <a:srgbClr val="FF0000"/>
              </a:solidFill>
            </a:endParaRPr>
          </a:p>
        </p:txBody>
      </p:sp>
      <p:sp>
        <p:nvSpPr>
          <p:cNvPr id="14" name="椭圆 13">
            <a:extLst>
              <a:ext uri="{FF2B5EF4-FFF2-40B4-BE49-F238E27FC236}">
                <a16:creationId xmlns:a16="http://schemas.microsoft.com/office/drawing/2014/main" id="{38A27D38-AAAE-48DE-B72F-0F5C81F37B7B}"/>
              </a:ext>
            </a:extLst>
          </p:cNvPr>
          <p:cNvSpPr/>
          <p:nvPr/>
        </p:nvSpPr>
        <p:spPr>
          <a:xfrm>
            <a:off x="7221463" y="5560541"/>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2</a:t>
            </a:r>
            <a:endParaRPr lang="zh-CN" altLang="en-US" dirty="0">
              <a:solidFill>
                <a:srgbClr val="FF0000"/>
              </a:solidFill>
            </a:endParaRPr>
          </a:p>
        </p:txBody>
      </p:sp>
      <p:sp>
        <p:nvSpPr>
          <p:cNvPr id="15" name="椭圆 14">
            <a:extLst>
              <a:ext uri="{FF2B5EF4-FFF2-40B4-BE49-F238E27FC236}">
                <a16:creationId xmlns:a16="http://schemas.microsoft.com/office/drawing/2014/main" id="{A15D54C3-C5E1-4D58-8A59-71F226FCC073}"/>
              </a:ext>
            </a:extLst>
          </p:cNvPr>
          <p:cNvSpPr/>
          <p:nvPr/>
        </p:nvSpPr>
        <p:spPr>
          <a:xfrm>
            <a:off x="6861423" y="570455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3</a:t>
            </a:r>
            <a:endParaRPr lang="zh-CN" altLang="en-US" dirty="0">
              <a:solidFill>
                <a:srgbClr val="FF0000"/>
              </a:solidFill>
            </a:endParaRPr>
          </a:p>
        </p:txBody>
      </p:sp>
      <p:sp>
        <p:nvSpPr>
          <p:cNvPr id="16" name="椭圆 15">
            <a:extLst>
              <a:ext uri="{FF2B5EF4-FFF2-40B4-BE49-F238E27FC236}">
                <a16:creationId xmlns:a16="http://schemas.microsoft.com/office/drawing/2014/main" id="{62128E64-F841-4674-BF2E-2E779ED93A05}"/>
              </a:ext>
            </a:extLst>
          </p:cNvPr>
          <p:cNvSpPr/>
          <p:nvPr/>
        </p:nvSpPr>
        <p:spPr>
          <a:xfrm>
            <a:off x="7293471" y="4768453"/>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4</a:t>
            </a:r>
            <a:endParaRPr lang="zh-CN" altLang="en-US" dirty="0">
              <a:solidFill>
                <a:srgbClr val="FF0000"/>
              </a:solidFill>
            </a:endParaRPr>
          </a:p>
        </p:txBody>
      </p:sp>
      <p:sp>
        <p:nvSpPr>
          <p:cNvPr id="17" name="椭圆 16">
            <a:extLst>
              <a:ext uri="{FF2B5EF4-FFF2-40B4-BE49-F238E27FC236}">
                <a16:creationId xmlns:a16="http://schemas.microsoft.com/office/drawing/2014/main" id="{B1E7DB7F-AC0F-47E3-803B-7AC80A8BB8C8}"/>
              </a:ext>
            </a:extLst>
          </p:cNvPr>
          <p:cNvSpPr/>
          <p:nvPr/>
        </p:nvSpPr>
        <p:spPr>
          <a:xfrm>
            <a:off x="9813751" y="2392189"/>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EEC66A9-191E-487F-8342-645509373EF3}"/>
              </a:ext>
            </a:extLst>
          </p:cNvPr>
          <p:cNvSpPr/>
          <p:nvPr/>
        </p:nvSpPr>
        <p:spPr>
          <a:xfrm>
            <a:off x="9813751" y="282423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7105A859-53C9-477E-890B-CD2FE918AE6F}"/>
              </a:ext>
            </a:extLst>
          </p:cNvPr>
          <p:cNvSpPr/>
          <p:nvPr/>
        </p:nvSpPr>
        <p:spPr>
          <a:xfrm>
            <a:off x="10893871" y="2392189"/>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8E12C67A-7407-496E-AD26-20F02346FD43}"/>
              </a:ext>
            </a:extLst>
          </p:cNvPr>
          <p:cNvSpPr/>
          <p:nvPr/>
        </p:nvSpPr>
        <p:spPr>
          <a:xfrm>
            <a:off x="10893871" y="2824237"/>
            <a:ext cx="216024" cy="21602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D429D3A-A3C2-4597-AB55-06C549B8FBF2}"/>
              </a:ext>
            </a:extLst>
          </p:cNvPr>
          <p:cNvSpPr txBox="1"/>
          <p:nvPr/>
        </p:nvSpPr>
        <p:spPr>
          <a:xfrm>
            <a:off x="7725519" y="2289984"/>
            <a:ext cx="449162"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Tube</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EC2F6183-8483-428D-972F-7CDB3CEE0F0B}"/>
              </a:ext>
            </a:extLst>
          </p:cNvPr>
          <p:cNvSpPr txBox="1"/>
          <p:nvPr/>
        </p:nvSpPr>
        <p:spPr>
          <a:xfrm>
            <a:off x="7142667" y="3636453"/>
            <a:ext cx="1165704"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Pneumatic module</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F65D0C3-30EF-47AB-B3A2-E8C1D2F1A6A1}"/>
              </a:ext>
            </a:extLst>
          </p:cNvPr>
          <p:cNvSpPr txBox="1"/>
          <p:nvPr/>
        </p:nvSpPr>
        <p:spPr>
          <a:xfrm>
            <a:off x="10353811" y="3079510"/>
            <a:ext cx="1636987"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M4×12 combination screw</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B1A6D3A8-7C2B-4E0C-A74C-FF467153A483}"/>
              </a:ext>
            </a:extLst>
          </p:cNvPr>
          <p:cNvSpPr txBox="1"/>
          <p:nvPr/>
        </p:nvSpPr>
        <p:spPr>
          <a:xfrm>
            <a:off x="6141145" y="2377090"/>
            <a:ext cx="1444626"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sensor connection tubes</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36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F3E63629-3D58-4FA7-9024-F4B75FBE8C62}"/>
              </a:ext>
            </a:extLst>
          </p:cNvPr>
          <p:cNvGraphicFramePr>
            <a:graphicFrameLocks noGrp="1"/>
          </p:cNvGraphicFramePr>
          <p:nvPr>
            <p:extLst>
              <p:ext uri="{D42A27DB-BD31-4B8C-83A1-F6EECF244321}">
                <p14:modId xmlns:p14="http://schemas.microsoft.com/office/powerpoint/2010/main" val="2647289407"/>
              </p:ext>
            </p:extLst>
          </p:nvPr>
        </p:nvGraphicFramePr>
        <p:xfrm>
          <a:off x="452711" y="687561"/>
          <a:ext cx="11881320" cy="5952951"/>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283463341"/>
                    </a:ext>
                  </a:extLst>
                </a:gridCol>
                <a:gridCol w="4248472">
                  <a:extLst>
                    <a:ext uri="{9D8B030D-6E8A-4147-A177-3AD203B41FA5}">
                      <a16:colId xmlns:a16="http://schemas.microsoft.com/office/drawing/2014/main" val="2601924019"/>
                    </a:ext>
                  </a:extLst>
                </a:gridCol>
                <a:gridCol w="3168352">
                  <a:extLst>
                    <a:ext uri="{9D8B030D-6E8A-4147-A177-3AD203B41FA5}">
                      <a16:colId xmlns:a16="http://schemas.microsoft.com/office/drawing/2014/main" val="790312711"/>
                    </a:ext>
                  </a:extLst>
                </a:gridCol>
                <a:gridCol w="3168352">
                  <a:extLst>
                    <a:ext uri="{9D8B030D-6E8A-4147-A177-3AD203B41FA5}">
                      <a16:colId xmlns:a16="http://schemas.microsoft.com/office/drawing/2014/main" val="705643598"/>
                    </a:ext>
                  </a:extLst>
                </a:gridCol>
              </a:tblGrid>
              <a:tr h="888787">
                <a:tc>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Tools</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&amp;</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Materials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altLang="zh-CN" sz="1200" b="0" kern="1200" dirty="0">
                          <a:solidFill>
                            <a:schemeClr val="tx1"/>
                          </a:solidFill>
                          <a:effectLst/>
                          <a:latin typeface="DengXian" panose="02010600030101010101" pitchFamily="2" charset="-122"/>
                          <a:ea typeface="DengXian" panose="02010600030101010101" pitchFamily="2" charset="-122"/>
                          <a:cs typeface="+mn-cs"/>
                        </a:rPr>
                        <a:t>Phillips screwdriver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Figures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172618990"/>
                  </a:ext>
                </a:extLst>
              </a:tr>
              <a:tr h="2532082">
                <a:tc row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Steps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just" defTabSz="91443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DengXian" panose="02010600030101010101" pitchFamily="2" charset="-122"/>
                          <a:ea typeface="DengXian" panose="02010600030101010101" pitchFamily="2" charset="-122"/>
                          <a:cs typeface="+mn-cs"/>
                        </a:rPr>
                        <a:t>Remove top cover  according to previous steps.</a:t>
                      </a:r>
                    </a:p>
                    <a:p>
                      <a:pPr marL="0" marR="0" lvl="0" indent="0" algn="just" defTabSz="91443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tx1"/>
                        </a:solidFill>
                        <a:effectLst/>
                        <a:latin typeface="DengXian" panose="02010600030101010101" pitchFamily="2" charset="-122"/>
                        <a:ea typeface="DengXian" panose="02010600030101010101" pitchFamily="2" charset="-122"/>
                        <a:cs typeface="+mn-cs"/>
                      </a:endParaRPr>
                    </a:p>
                    <a:p>
                      <a:pPr marL="342900" marR="0" lvl="0" indent="-342900" algn="just"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First use a Phillips screwdriver to remove one M3×8 combination screw of the liquid sensor cable, and then remove the liquid sensor cable.</a:t>
                      </a:r>
                    </a:p>
                    <a:p>
                      <a:pPr marL="342900" marR="0" lvl="0" indent="-342900" algn="just"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Use a Phillips screwdriver to remove one M3×8 combination screw;</a:t>
                      </a:r>
                    </a:p>
                    <a:p>
                      <a:pPr marL="342900" marR="0" lvl="0" indent="-342900" algn="just" defTabSz="914430" rtl="0" eaLnBrk="1" fontAlgn="auto" latinLnBrk="0" hangingPunct="1">
                        <a:lnSpc>
                          <a:spcPct val="100000"/>
                        </a:lnSpc>
                        <a:spcBef>
                          <a:spcPts val="0"/>
                        </a:spcBef>
                        <a:spcAft>
                          <a:spcPts val="0"/>
                        </a:spcAft>
                        <a:buClrTx/>
                        <a:buSzTx/>
                        <a:buFontTx/>
                        <a:buAutoNum type="arabicPeriod"/>
                        <a:tabLst/>
                        <a:defRPr/>
                      </a:pPr>
                      <a:r>
                        <a:rPr lang="en-US" altLang="zh-CN" sz="1200" b="0" dirty="0">
                          <a:solidFill>
                            <a:schemeClr val="tx1"/>
                          </a:solidFill>
                          <a:latin typeface="DengXian" panose="02010600030101010101" pitchFamily="2" charset="-122"/>
                          <a:ea typeface="DengXian" panose="02010600030101010101" pitchFamily="2" charset="-122"/>
                        </a:rPr>
                        <a:t>Remove the liquid sensor;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444107"/>
                  </a:ext>
                </a:extLst>
              </a:tr>
              <a:tr h="2532082">
                <a:tc vMerge="1">
                  <a:txBody>
                    <a:bodyPr/>
                    <a:lstStyle/>
                    <a:p>
                      <a:endParaRPr lang="zh-CN" altLang="en-US"/>
                    </a:p>
                  </a:txBody>
                  <a:tcPr/>
                </a:tc>
                <a:tc vMerge="1">
                  <a:txBody>
                    <a:bodyPr/>
                    <a:lstStyle/>
                    <a:p>
                      <a:endParaRPr lang="zh-CN" altLang="en-US"/>
                    </a:p>
                  </a:txBody>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5073754"/>
                  </a:ext>
                </a:extLst>
              </a:tr>
            </a:tbl>
          </a:graphicData>
        </a:graphic>
      </p:graphicFrame>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3. Disassembling the Liquid Sensor and Outlet Connector</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pic>
        <p:nvPicPr>
          <p:cNvPr id="4" name="图片 3" descr="C:\Users\50265418\AppData\Local\Temp\WeChat Files\fbcab9cb158dc69dc547e0ffc59abd6.jpg">
            <a:extLst>
              <a:ext uri="{FF2B5EF4-FFF2-40B4-BE49-F238E27FC236}">
                <a16:creationId xmlns:a16="http://schemas.microsoft.com/office/drawing/2014/main" id="{B7B04116-6D97-49BB-91BA-967E3323E2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9335" y="1744117"/>
            <a:ext cx="3024336" cy="2232248"/>
          </a:xfrm>
          <a:prstGeom prst="rect">
            <a:avLst/>
          </a:prstGeom>
          <a:noFill/>
          <a:ln>
            <a:noFill/>
          </a:ln>
        </p:spPr>
      </p:pic>
      <p:sp>
        <p:nvSpPr>
          <p:cNvPr id="8" name="椭圆 7">
            <a:extLst>
              <a:ext uri="{FF2B5EF4-FFF2-40B4-BE49-F238E27FC236}">
                <a16:creationId xmlns:a16="http://schemas.microsoft.com/office/drawing/2014/main" id="{4D55BED6-866B-40A6-8FA7-4532E6692EC7}"/>
              </a:ext>
            </a:extLst>
          </p:cNvPr>
          <p:cNvSpPr/>
          <p:nvPr/>
        </p:nvSpPr>
        <p:spPr>
          <a:xfrm>
            <a:off x="7653511" y="2824237"/>
            <a:ext cx="216024" cy="2376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BF82C53C-5AB1-4A94-A646-003084F8C7D5}"/>
              </a:ext>
            </a:extLst>
          </p:cNvPr>
          <p:cNvSpPr/>
          <p:nvPr/>
        </p:nvSpPr>
        <p:spPr>
          <a:xfrm>
            <a:off x="7581503" y="2586611"/>
            <a:ext cx="216024" cy="23762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BE2A6239-443D-4E48-90BF-DB50CABAA255}"/>
              </a:ext>
            </a:extLst>
          </p:cNvPr>
          <p:cNvPicPr>
            <a:picLocks noChangeAspect="1"/>
          </p:cNvPicPr>
          <p:nvPr/>
        </p:nvPicPr>
        <p:blipFill>
          <a:blip r:embed="rId3"/>
          <a:stretch>
            <a:fillRect/>
          </a:stretch>
        </p:blipFill>
        <p:spPr>
          <a:xfrm>
            <a:off x="6088306" y="4518217"/>
            <a:ext cx="3021502" cy="1656184"/>
          </a:xfrm>
          <a:prstGeom prst="rect">
            <a:avLst/>
          </a:prstGeom>
        </p:spPr>
      </p:pic>
      <p:pic>
        <p:nvPicPr>
          <p:cNvPr id="15" name="图片 14">
            <a:extLst>
              <a:ext uri="{FF2B5EF4-FFF2-40B4-BE49-F238E27FC236}">
                <a16:creationId xmlns:a16="http://schemas.microsoft.com/office/drawing/2014/main" id="{A1728661-5E71-410D-B730-EF2C408E2213}"/>
              </a:ext>
            </a:extLst>
          </p:cNvPr>
          <p:cNvPicPr>
            <a:picLocks noChangeAspect="1"/>
          </p:cNvPicPr>
          <p:nvPr/>
        </p:nvPicPr>
        <p:blipFill>
          <a:blip r:embed="rId4"/>
          <a:stretch>
            <a:fillRect/>
          </a:stretch>
        </p:blipFill>
        <p:spPr>
          <a:xfrm>
            <a:off x="9544552" y="1636105"/>
            <a:ext cx="2266590" cy="2376264"/>
          </a:xfrm>
          <a:prstGeom prst="rect">
            <a:avLst/>
          </a:prstGeom>
        </p:spPr>
      </p:pic>
      <p:sp>
        <p:nvSpPr>
          <p:cNvPr id="5" name="矩形 4">
            <a:extLst>
              <a:ext uri="{FF2B5EF4-FFF2-40B4-BE49-F238E27FC236}">
                <a16:creationId xmlns:a16="http://schemas.microsoft.com/office/drawing/2014/main" id="{16D8BE43-A023-4962-BA0B-427011158C83}"/>
              </a:ext>
            </a:extLst>
          </p:cNvPr>
          <p:cNvSpPr/>
          <p:nvPr/>
        </p:nvSpPr>
        <p:spPr>
          <a:xfrm>
            <a:off x="7817057" y="2555812"/>
            <a:ext cx="1600118" cy="246221"/>
          </a:xfrm>
          <a:prstGeom prst="rect">
            <a:avLst/>
          </a:prstGeom>
        </p:spPr>
        <p:txBody>
          <a:bodyPr wrap="none">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M3×8 combination screw </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44D98EAC-D8A9-4CB1-8BA2-39A7875F5AEA}"/>
              </a:ext>
            </a:extLst>
          </p:cNvPr>
          <p:cNvSpPr txBox="1"/>
          <p:nvPr/>
        </p:nvSpPr>
        <p:spPr>
          <a:xfrm>
            <a:off x="7987769" y="3444466"/>
            <a:ext cx="845103"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liquid sensor</a:t>
            </a:r>
            <a:endParaRPr lang="zh-CN" altLang="en-US" sz="1000" dirty="0">
              <a:highlight>
                <a:srgbClr val="FFFF00"/>
              </a:highligh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662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4. Disassembling the Anti-Contamination Filter</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F3E63629-3D58-4FA7-9024-F4B75FBE8C62}"/>
              </a:ext>
            </a:extLst>
          </p:cNvPr>
          <p:cNvGraphicFramePr>
            <a:graphicFrameLocks noGrp="1"/>
          </p:cNvGraphicFramePr>
          <p:nvPr>
            <p:extLst>
              <p:ext uri="{D42A27DB-BD31-4B8C-83A1-F6EECF244321}">
                <p14:modId xmlns:p14="http://schemas.microsoft.com/office/powerpoint/2010/main" val="1781985194"/>
              </p:ext>
            </p:extLst>
          </p:nvPr>
        </p:nvGraphicFramePr>
        <p:xfrm>
          <a:off x="452711" y="687561"/>
          <a:ext cx="11881320" cy="5952951"/>
        </p:xfrm>
        <a:graphic>
          <a:graphicData uri="http://schemas.openxmlformats.org/drawingml/2006/table">
            <a:tbl>
              <a:tblPr firstRow="1" bandRow="1">
                <a:tableStyleId>{5C22544A-7EE6-4342-B048-85BDC9FD1C3A}</a:tableStyleId>
              </a:tblPr>
              <a:tblGrid>
                <a:gridCol w="1296144">
                  <a:extLst>
                    <a:ext uri="{9D8B030D-6E8A-4147-A177-3AD203B41FA5}">
                      <a16:colId xmlns:a16="http://schemas.microsoft.com/office/drawing/2014/main" val="1283463341"/>
                    </a:ext>
                  </a:extLst>
                </a:gridCol>
                <a:gridCol w="4248472">
                  <a:extLst>
                    <a:ext uri="{9D8B030D-6E8A-4147-A177-3AD203B41FA5}">
                      <a16:colId xmlns:a16="http://schemas.microsoft.com/office/drawing/2014/main" val="2601924019"/>
                    </a:ext>
                  </a:extLst>
                </a:gridCol>
                <a:gridCol w="3168352">
                  <a:extLst>
                    <a:ext uri="{9D8B030D-6E8A-4147-A177-3AD203B41FA5}">
                      <a16:colId xmlns:a16="http://schemas.microsoft.com/office/drawing/2014/main" val="790312711"/>
                    </a:ext>
                  </a:extLst>
                </a:gridCol>
                <a:gridCol w="3168352">
                  <a:extLst>
                    <a:ext uri="{9D8B030D-6E8A-4147-A177-3AD203B41FA5}">
                      <a16:colId xmlns:a16="http://schemas.microsoft.com/office/drawing/2014/main" val="705643598"/>
                    </a:ext>
                  </a:extLst>
                </a:gridCol>
              </a:tblGrid>
              <a:tr h="888787">
                <a:tc>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Tools</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&amp;</a:t>
                      </a:r>
                      <a:r>
                        <a:rPr lang="zh-CN" altLang="en-US" sz="1200" b="1" dirty="0">
                          <a:solidFill>
                            <a:schemeClr val="tx1"/>
                          </a:solidFill>
                          <a:latin typeface="DengXian" panose="02010600030101010101" pitchFamily="2" charset="-122"/>
                          <a:ea typeface="DengXian" panose="02010600030101010101" pitchFamily="2" charset="-122"/>
                        </a:rPr>
                        <a:t> </a:t>
                      </a:r>
                      <a:r>
                        <a:rPr lang="en-US" altLang="zh-CN" sz="1200" b="1" dirty="0">
                          <a:solidFill>
                            <a:schemeClr val="tx1"/>
                          </a:solidFill>
                          <a:latin typeface="DengXian" panose="02010600030101010101" pitchFamily="2" charset="-122"/>
                          <a:ea typeface="DengXian" panose="02010600030101010101" pitchFamily="2" charset="-122"/>
                        </a:rPr>
                        <a:t>Materials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altLang="zh-CN" sz="1200" b="0" kern="1200" dirty="0">
                          <a:solidFill>
                            <a:schemeClr val="tx1"/>
                          </a:solidFill>
                          <a:effectLst/>
                          <a:latin typeface="DengXian" panose="02010600030101010101" pitchFamily="2" charset="-122"/>
                          <a:ea typeface="DengXian" panose="02010600030101010101" pitchFamily="2" charset="-122"/>
                          <a:cs typeface="+mn-cs"/>
                        </a:rPr>
                        <a:t>Phillips screwdriver</a:t>
                      </a:r>
                      <a:endParaRPr lang="zh-CN" altLang="en-US" sz="1200" b="0"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Figures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3172618990"/>
                  </a:ext>
                </a:extLst>
              </a:tr>
              <a:tr h="2532082">
                <a:tc rowSpan="2">
                  <a:txBody>
                    <a:bodyPr/>
                    <a:lstStyle/>
                    <a:p>
                      <a:pPr algn="ctr"/>
                      <a:r>
                        <a:rPr lang="en-US" altLang="zh-CN" sz="1200" b="1" dirty="0">
                          <a:solidFill>
                            <a:schemeClr val="tx1"/>
                          </a:solidFill>
                          <a:latin typeface="DengXian" panose="02010600030101010101" pitchFamily="2" charset="-122"/>
                          <a:ea typeface="DengXian" panose="02010600030101010101" pitchFamily="2" charset="-122"/>
                        </a:rPr>
                        <a:t>Steps</a:t>
                      </a:r>
                      <a:endParaRPr lang="zh-CN" altLang="en-US" sz="1200" b="1"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marL="0" marR="0" lvl="0" indent="0" algn="just" defTabSz="914430" rtl="0" eaLnBrk="1" fontAlgn="auto" latinLnBrk="0" hangingPunct="1">
                        <a:lnSpc>
                          <a:spcPct val="100000"/>
                        </a:lnSpc>
                        <a:spcBef>
                          <a:spcPts val="0"/>
                        </a:spcBef>
                        <a:spcAft>
                          <a:spcPts val="0"/>
                        </a:spcAft>
                        <a:buClrTx/>
                        <a:buSzTx/>
                        <a:buFontTx/>
                        <a:buNone/>
                        <a:tabLst/>
                        <a:defRPr/>
                      </a:pPr>
                      <a:r>
                        <a:rPr lang="en-US" altLang="zh-CN" sz="1200" b="0" kern="1200" dirty="0">
                          <a:solidFill>
                            <a:schemeClr val="dk1"/>
                          </a:solidFill>
                          <a:effectLst/>
                          <a:latin typeface="DengXian" panose="02010600030101010101" pitchFamily="2" charset="-122"/>
                          <a:ea typeface="DengXian" panose="02010600030101010101" pitchFamily="2" charset="-122"/>
                          <a:cs typeface="+mn-cs"/>
                        </a:rPr>
                        <a:t>Remove top cover according to previous steps</a:t>
                      </a:r>
                    </a:p>
                    <a:p>
                      <a:pPr marL="0" marR="0" lvl="0" indent="0" algn="just" defTabSz="914430" rtl="0" eaLnBrk="1" fontAlgn="auto" latinLnBrk="0" hangingPunct="1">
                        <a:lnSpc>
                          <a:spcPct val="100000"/>
                        </a:lnSpc>
                        <a:spcBef>
                          <a:spcPts val="0"/>
                        </a:spcBef>
                        <a:spcAft>
                          <a:spcPts val="0"/>
                        </a:spcAft>
                        <a:buClrTx/>
                        <a:buSzTx/>
                        <a:buFontTx/>
                        <a:buNone/>
                        <a:tabLst/>
                        <a:defRPr/>
                      </a:pPr>
                      <a:endParaRPr lang="en-US" altLang="zh-CN" sz="1200" b="0" kern="1200" dirty="0">
                        <a:solidFill>
                          <a:schemeClr val="dk1"/>
                        </a:solidFill>
                        <a:effectLst/>
                        <a:latin typeface="DengXian" panose="02010600030101010101" pitchFamily="2" charset="-122"/>
                        <a:ea typeface="DengXian" panose="02010600030101010101" pitchFamily="2" charset="-122"/>
                        <a:cs typeface="+mn-cs"/>
                      </a:endParaRPr>
                    </a:p>
                    <a:p>
                      <a:pPr marL="0" marR="0" lvl="0" indent="0" algn="just" defTabSz="914430" rtl="0" eaLnBrk="1" fontAlgn="auto" latinLnBrk="0" hangingPunct="1">
                        <a:lnSpc>
                          <a:spcPct val="100000"/>
                        </a:lnSpc>
                        <a:spcBef>
                          <a:spcPts val="0"/>
                        </a:spcBef>
                        <a:spcAft>
                          <a:spcPts val="0"/>
                        </a:spcAft>
                        <a:buClrTx/>
                        <a:buSzTx/>
                        <a:buFontTx/>
                        <a:buNone/>
                        <a:tabLst/>
                        <a:defRPr/>
                      </a:pPr>
                      <a:endParaRPr lang="en-US" altLang="zh-CN" sz="1200" b="0" dirty="0">
                        <a:solidFill>
                          <a:schemeClr val="tx1"/>
                        </a:solidFill>
                        <a:latin typeface="DengXian" panose="02010600030101010101" pitchFamily="2" charset="-122"/>
                        <a:ea typeface="DengXian" panose="02010600030101010101" pitchFamily="2" charset="-122"/>
                      </a:endParaRPr>
                    </a:p>
                    <a:p>
                      <a:pPr marL="342900" indent="-342900" algn="just">
                        <a:buAutoNum type="arabicPeriod"/>
                      </a:pPr>
                      <a:r>
                        <a:rPr lang="en-US" altLang="zh-CN" sz="1200" b="0" dirty="0">
                          <a:solidFill>
                            <a:schemeClr val="tx1"/>
                          </a:solidFill>
                          <a:latin typeface="DengXian" panose="02010600030101010101" pitchFamily="2" charset="-122"/>
                          <a:ea typeface="DengXian" panose="02010600030101010101" pitchFamily="2" charset="-122"/>
                        </a:rPr>
                        <a:t>Press the end of the quick-in connector inward to pull the pagoda connectors out of the quick-in connector and remove the pipe;</a:t>
                      </a:r>
                    </a:p>
                    <a:p>
                      <a:pPr marL="342900" indent="-342900" algn="just">
                        <a:buAutoNum type="arabicPeriod"/>
                      </a:pPr>
                      <a:r>
                        <a:rPr lang="en-US" altLang="zh-CN" sz="1200" b="0" dirty="0">
                          <a:solidFill>
                            <a:schemeClr val="tx1"/>
                          </a:solidFill>
                          <a:latin typeface="DengXian" panose="02010600030101010101" pitchFamily="2" charset="-122"/>
                          <a:ea typeface="DengXian" panose="02010600030101010101" pitchFamily="2" charset="-122"/>
                        </a:rPr>
                        <a:t>Remove the anti-contamination filter assembly as shown in.</a:t>
                      </a:r>
                      <a:endParaRPr lang="zh-CN" altLang="en-US" sz="1200" b="0" dirty="0">
                        <a:solidFill>
                          <a:schemeClr val="tx1"/>
                        </a:solidFill>
                        <a:latin typeface="DengXian" panose="02010600030101010101" pitchFamily="2" charset="-122"/>
                        <a:ea typeface="DengXian" panose="02010600030101010101"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6444107"/>
                  </a:ext>
                </a:extLst>
              </a:tr>
              <a:tr h="2532082">
                <a:tc vMerge="1">
                  <a:txBody>
                    <a:bodyPr/>
                    <a:lstStyle/>
                    <a:p>
                      <a:endParaRPr lang="zh-CN" altLang="en-US"/>
                    </a:p>
                  </a:txBody>
                  <a:tcPr/>
                </a:tc>
                <a:tc vMerge="1">
                  <a:txBody>
                    <a:bodyPr/>
                    <a:lstStyle/>
                    <a:p>
                      <a:endParaRPr lang="zh-CN" altLang="en-US"/>
                    </a:p>
                  </a:txBody>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85073754"/>
                  </a:ext>
                </a:extLst>
              </a:tr>
            </a:tbl>
          </a:graphicData>
        </a:graphic>
      </p:graphicFrame>
      <p:pic>
        <p:nvPicPr>
          <p:cNvPr id="4" name="图片 3" descr="C:\Users\50265418\AppData\Local\Temp\WeChat Files\23d9efb2479611e90232eddeb3df946.jpg">
            <a:extLst>
              <a:ext uri="{FF2B5EF4-FFF2-40B4-BE49-F238E27FC236}">
                <a16:creationId xmlns:a16="http://schemas.microsoft.com/office/drawing/2014/main" id="{7B241C85-EB12-42E8-811F-AB6A59757F5F}"/>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3390" y="1605753"/>
            <a:ext cx="2013585" cy="2442620"/>
          </a:xfrm>
          <a:prstGeom prst="rect">
            <a:avLst/>
          </a:prstGeom>
          <a:noFill/>
          <a:ln>
            <a:noFill/>
          </a:ln>
        </p:spPr>
      </p:pic>
      <p:pic>
        <p:nvPicPr>
          <p:cNvPr id="5" name="图片 4" descr="C:\Users\50265418\AppData\Local\Temp\WeChat Files\c65302aaafedf87ca42d540d826eda9.jpg">
            <a:extLst>
              <a:ext uri="{FF2B5EF4-FFF2-40B4-BE49-F238E27FC236}">
                <a16:creationId xmlns:a16="http://schemas.microsoft.com/office/drawing/2014/main" id="{1890D3E1-E34F-49C8-8F18-61867E52C12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09695" y="1614782"/>
            <a:ext cx="2880320" cy="2433591"/>
          </a:xfrm>
          <a:prstGeom prst="rect">
            <a:avLst/>
          </a:prstGeom>
          <a:noFill/>
          <a:ln>
            <a:noFill/>
          </a:ln>
        </p:spPr>
      </p:pic>
      <p:pic>
        <p:nvPicPr>
          <p:cNvPr id="6" name="图片 5" descr="C:\Users\50265418\AppData\Local\Temp\WeChat Files\6bbbc41a57ae9d8b08a2dc14fc22c1c.jpg">
            <a:extLst>
              <a:ext uri="{FF2B5EF4-FFF2-40B4-BE49-F238E27FC236}">
                <a16:creationId xmlns:a16="http://schemas.microsoft.com/office/drawing/2014/main" id="{09BC5195-4B56-4ED2-87E1-B85DE62E00D4}"/>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73390" y="4167986"/>
            <a:ext cx="2013584" cy="2370837"/>
          </a:xfrm>
          <a:prstGeom prst="rect">
            <a:avLst/>
          </a:prstGeom>
          <a:noFill/>
          <a:ln>
            <a:noFill/>
          </a:ln>
        </p:spPr>
      </p:pic>
      <p:sp>
        <p:nvSpPr>
          <p:cNvPr id="7" name="文本框 6">
            <a:extLst>
              <a:ext uri="{FF2B5EF4-FFF2-40B4-BE49-F238E27FC236}">
                <a16:creationId xmlns:a16="http://schemas.microsoft.com/office/drawing/2014/main" id="{CEE1A145-E61D-47E7-ACF5-C97893DC45F7}"/>
              </a:ext>
            </a:extLst>
          </p:cNvPr>
          <p:cNvSpPr txBox="1"/>
          <p:nvPr/>
        </p:nvSpPr>
        <p:spPr>
          <a:xfrm>
            <a:off x="7725519" y="4438024"/>
            <a:ext cx="1526380" cy="246221"/>
          </a:xfrm>
          <a:prstGeom prst="rect">
            <a:avLst/>
          </a:prstGeom>
          <a:noFill/>
        </p:spPr>
        <p:txBody>
          <a:bodyPr wrap="none" rtlCol="0">
            <a:spAutoFit/>
          </a:bodyPr>
          <a:lstStyle/>
          <a:p>
            <a:r>
              <a:rPr lang="en-US" altLang="zh-CN" sz="1000" dirty="0">
                <a:highlight>
                  <a:srgbClr val="FFFF00"/>
                </a:highlight>
                <a:latin typeface="Times New Roman" panose="02020603050405020304" pitchFamily="18" charset="0"/>
                <a:cs typeface="Times New Roman" panose="02020603050405020304" pitchFamily="18" charset="0"/>
              </a:rPr>
              <a:t>Anti-Contamination Filter</a:t>
            </a:r>
            <a:endParaRPr lang="zh-CN" altLang="en-US" sz="1000" dirty="0">
              <a:highlight>
                <a:srgbClr val="FFFF00"/>
              </a:highlight>
            </a:endParaRPr>
          </a:p>
        </p:txBody>
      </p:sp>
    </p:spTree>
    <p:extLst>
      <p:ext uri="{BB962C8B-B14F-4D97-AF65-F5344CB8AC3E}">
        <p14:creationId xmlns:p14="http://schemas.microsoft.com/office/powerpoint/2010/main" val="4001243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  Description automatically generated">
            <a:extLst>
              <a:ext uri="{FF2B5EF4-FFF2-40B4-BE49-F238E27FC236}">
                <a16:creationId xmlns:a16="http://schemas.microsoft.com/office/drawing/2014/main" id="{07DCFFF8-8824-A14B-8D4D-BB31ED9A272B}"/>
              </a:ext>
            </a:extLst>
          </p:cNvPr>
          <p:cNvPicPr>
            <a:picLocks noChangeAspect="1"/>
          </p:cNvPicPr>
          <p:nvPr/>
        </p:nvPicPr>
        <p:blipFill rotWithShape="1">
          <a:blip r:embed="rId2"/>
          <a:srcRect l="6293" r="6293"/>
          <a:stretch/>
        </p:blipFill>
        <p:spPr>
          <a:xfrm>
            <a:off x="353" y="-50214"/>
            <a:ext cx="12858044" cy="7333078"/>
          </a:xfrm>
          <a:prstGeom prst="rect">
            <a:avLst/>
          </a:prstGeom>
        </p:spPr>
      </p:pic>
      <p:sp>
        <p:nvSpPr>
          <p:cNvPr id="3" name="矩形 2">
            <a:extLst>
              <a:ext uri="{FF2B5EF4-FFF2-40B4-BE49-F238E27FC236}">
                <a16:creationId xmlns:a16="http://schemas.microsoft.com/office/drawing/2014/main" id="{EA344B25-997F-BB49-B147-95F6C08DCCDA}"/>
              </a:ext>
            </a:extLst>
          </p:cNvPr>
          <p:cNvSpPr/>
          <p:nvPr/>
        </p:nvSpPr>
        <p:spPr>
          <a:xfrm>
            <a:off x="137207" y="3024348"/>
            <a:ext cx="12584336" cy="806375"/>
          </a:xfrm>
          <a:prstGeom prst="rect">
            <a:avLst/>
          </a:prstGeom>
        </p:spPr>
        <p:txBody>
          <a:bodyPr wrap="square">
            <a:spAutoFit/>
          </a:bodyPr>
          <a:lstStyle/>
          <a:p>
            <a:endParaRPr lang="en-US" altLang="zh-CN" sz="4640" b="1" spc="316" dirty="0">
              <a:solidFill>
                <a:schemeClr val="bg1"/>
              </a:solidFill>
              <a:cs typeface="+mn-ea"/>
              <a:sym typeface="+mn-lt"/>
            </a:endParaRPr>
          </a:p>
        </p:txBody>
      </p:sp>
      <p:sp>
        <p:nvSpPr>
          <p:cNvPr id="2" name="矩形 1">
            <a:extLst>
              <a:ext uri="{FF2B5EF4-FFF2-40B4-BE49-F238E27FC236}">
                <a16:creationId xmlns:a16="http://schemas.microsoft.com/office/drawing/2014/main" id="{88C4F5F2-7367-4C25-91ED-C1E0A96ABAC7}"/>
              </a:ext>
            </a:extLst>
          </p:cNvPr>
          <p:cNvSpPr/>
          <p:nvPr/>
        </p:nvSpPr>
        <p:spPr>
          <a:xfrm>
            <a:off x="4629175" y="3362533"/>
            <a:ext cx="3358612" cy="553998"/>
          </a:xfrm>
          <a:prstGeom prst="rect">
            <a:avLst/>
          </a:prstGeom>
        </p:spPr>
        <p:txBody>
          <a:bodyPr wrap="none">
            <a:spAutoFit/>
          </a:bodyPr>
          <a:lstStyle/>
          <a:p>
            <a:r>
              <a:rPr lang="en-US" altLang="zh-CN" sz="3000" b="1" dirty="0">
                <a:solidFill>
                  <a:schemeClr val="bg1"/>
                </a:solidFill>
                <a:latin typeface="DengXian" panose="02010600030101010101" pitchFamily="2" charset="-122"/>
                <a:ea typeface="DengXian" panose="02010600030101010101" pitchFamily="2" charset="-122"/>
                <a:cs typeface="Arial" panose="020B0604020202020204" pitchFamily="34" charset="0"/>
              </a:rPr>
              <a:t>Software Upgrade</a:t>
            </a:r>
            <a:endParaRPr lang="zh-CN" altLang="en-US" sz="3000" b="1" dirty="0">
              <a:solidFill>
                <a:schemeClr val="bg1"/>
              </a:solidFill>
              <a:latin typeface="DengXian" panose="02010600030101010101" pitchFamily="2" charset="-122"/>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820858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BBAE59-ECC3-4AD2-A1D0-4CC3F27C3BEF}"/>
              </a:ext>
            </a:extLst>
          </p:cNvPr>
          <p:cNvSpPr>
            <a:spLocks noGrp="1"/>
          </p:cNvSpPr>
          <p:nvPr>
            <p:ph type="title"/>
          </p:nvPr>
        </p:nvSpPr>
        <p:spPr/>
        <p:txBody>
          <a:bodyPr/>
          <a:lstStyle/>
          <a:p>
            <a:r>
              <a:rPr lang="en-US" altLang="zh-CN" sz="2000" dirty="0">
                <a:latin typeface="DengXian" panose="02010600030101010101" pitchFamily="2" charset="-122"/>
                <a:ea typeface="DengXian" panose="02010600030101010101" pitchFamily="2" charset="-122"/>
                <a:cs typeface="Times New Roman" panose="02020603050405020304" pitchFamily="18" charset="0"/>
              </a:rPr>
              <a:t>Software Upgrading Procedure – v1.0</a:t>
            </a:r>
            <a:endParaRPr lang="zh-CN" altLang="en-US" sz="2000" dirty="0">
              <a:latin typeface="DengXian" panose="02010600030101010101" pitchFamily="2" charset="-122"/>
              <a:ea typeface="DengXian" panose="02010600030101010101" pitchFamily="2" charset="-122"/>
              <a:cs typeface="Times New Roman" panose="02020603050405020304" pitchFamily="18" charset="0"/>
            </a:endParaRPr>
          </a:p>
        </p:txBody>
      </p:sp>
      <p:sp>
        <p:nvSpPr>
          <p:cNvPr id="3" name="矩形 5">
            <a:extLst>
              <a:ext uri="{FF2B5EF4-FFF2-40B4-BE49-F238E27FC236}">
                <a16:creationId xmlns:a16="http://schemas.microsoft.com/office/drawing/2014/main" id="{0A358F6E-CF40-9982-184D-703821B4AEF4}"/>
              </a:ext>
            </a:extLst>
          </p:cNvPr>
          <p:cNvSpPr/>
          <p:nvPr/>
        </p:nvSpPr>
        <p:spPr>
          <a:xfrm>
            <a:off x="529192" y="991124"/>
            <a:ext cx="11105617" cy="895181"/>
          </a:xfrm>
          <a:prstGeom prst="rect">
            <a:avLst/>
          </a:prstGeom>
        </p:spPr>
        <p:txBody>
          <a:bodyPr wrap="square">
            <a:spAutoFit/>
          </a:bodyPr>
          <a:lstStyle/>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The network upgrade can be realized using the Mindray monitor network upgrade tool.</a:t>
            </a: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1. First set the PC IP address to 77.77.1.1xx. Connect the device and the PC directly with a network cable.</a:t>
            </a:r>
          </a:p>
          <a:p>
            <a:pPr lvl="0">
              <a:lnSpc>
                <a:spcPct val="150000"/>
              </a:lnSpc>
            </a:pP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2. Open the Mindray monitor software upgrade tool, select the model package </a:t>
            </a:r>
            <a:r>
              <a:rPr lang="en-US" altLang="zh-CN" sz="1200" kern="100" dirty="0" err="1">
                <a:latin typeface="DengXian" panose="02010600030101010101" pitchFamily="2" charset="-122"/>
                <a:ea typeface="DengXian" panose="02010600030101010101" pitchFamily="2" charset="-122"/>
                <a:cs typeface="Times New Roman" panose="02020603050405020304" pitchFamily="18" charset="0"/>
              </a:rPr>
              <a:t>Puffer.tool</a:t>
            </a:r>
            <a:r>
              <a:rPr lang="en-US" altLang="zh-CN" sz="1200" kern="100" dirty="0">
                <a:latin typeface="DengXian" panose="02010600030101010101" pitchFamily="2" charset="-122"/>
                <a:ea typeface="DengXian" panose="02010600030101010101" pitchFamily="2" charset="-122"/>
                <a:cs typeface="Times New Roman" panose="02020603050405020304" pitchFamily="18" charset="0"/>
              </a:rPr>
              <a:t>.</a:t>
            </a:r>
          </a:p>
        </p:txBody>
      </p:sp>
      <p:pic>
        <p:nvPicPr>
          <p:cNvPr id="27" name="Picture 26">
            <a:extLst>
              <a:ext uri="{FF2B5EF4-FFF2-40B4-BE49-F238E27FC236}">
                <a16:creationId xmlns:a16="http://schemas.microsoft.com/office/drawing/2014/main" id="{93EA7F13-6071-CEFE-29A3-BEEA8FD004F3}"/>
              </a:ext>
            </a:extLst>
          </p:cNvPr>
          <p:cNvPicPr>
            <a:picLocks noChangeAspect="1"/>
          </p:cNvPicPr>
          <p:nvPr/>
        </p:nvPicPr>
        <p:blipFill>
          <a:blip r:embed="rId2"/>
          <a:stretch>
            <a:fillRect/>
          </a:stretch>
        </p:blipFill>
        <p:spPr>
          <a:xfrm>
            <a:off x="3117007" y="2032149"/>
            <a:ext cx="4824536" cy="4639316"/>
          </a:xfrm>
          <a:prstGeom prst="rect">
            <a:avLst/>
          </a:prstGeom>
        </p:spPr>
      </p:pic>
    </p:spTree>
    <p:extLst>
      <p:ext uri="{BB962C8B-B14F-4D97-AF65-F5344CB8AC3E}">
        <p14:creationId xmlns:p14="http://schemas.microsoft.com/office/powerpoint/2010/main" val="12194361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01.pptx"/>
</p:tagLst>
</file>

<file path=ppt/tags/tag10.xml><?xml version="1.0" encoding="utf-8"?>
<p:tagLst xmlns:a="http://schemas.openxmlformats.org/drawingml/2006/main" xmlns:r="http://schemas.openxmlformats.org/officeDocument/2006/relationships" xmlns:p="http://schemas.openxmlformats.org/presentationml/2006/main">
  <p:tag name="MH" val="20170903110527"/>
  <p:tag name="MH_LIBRARY" val="CONTENTS"/>
  <p:tag name="MH_TYPE" val="OTHERS"/>
  <p:tag name="ID" val="545841"/>
  <p:tag name="THINKCELLSHAPEDONOTDELETE" val="p31YDc.01HkyxVb_8EIhB4g"/>
</p:tagLst>
</file>

<file path=ppt/tags/tag11.xml><?xml version="1.0" encoding="utf-8"?>
<p:tagLst xmlns:a="http://schemas.openxmlformats.org/drawingml/2006/main" xmlns:r="http://schemas.openxmlformats.org/officeDocument/2006/relationships" xmlns:p="http://schemas.openxmlformats.org/presentationml/2006/main">
  <p:tag name="MH" val="20170903110527"/>
  <p:tag name="MH_LIBRARY" val="CONTENTS"/>
  <p:tag name="MH_TYPE" val="OTHERS"/>
  <p:tag name="ID" val="545841"/>
  <p:tag name="THINKCELLSHAPEDONOTDELETE" val="pLgTxvjYsBU6dPGlj7q7e.w"/>
</p:tagLst>
</file>

<file path=ppt/tags/tag12.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NUMBER"/>
  <p:tag name="ID" val="553525"/>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ENTRY"/>
  <p:tag name="ID" val="553525"/>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NUMBER"/>
  <p:tag name="ID" val="553525"/>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ENTRY"/>
  <p:tag name="ID" val="553525"/>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NUMBER"/>
  <p:tag name="ID" val="553525"/>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90312164222"/>
  <p:tag name="MH_LIBRARY" val="CONTENTS"/>
  <p:tag name="MH_TYPE" val="ENTRY"/>
  <p:tag name="ID" val="553525"/>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70903110527"/>
  <p:tag name="MH_LIBRARY" val="CONTENTS"/>
  <p:tag name="MH_TYPE" val="OTHERS"/>
  <p:tag name="ID" val="545841"/>
  <p:tag name="THINKCELLSHAPEDONOTDELETE" val="pZb_JIKo5b0W5m1o9YX1l2A"/>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0vbmg4n3">
      <a:majorFont>
        <a:latin typeface="Times New Roman" panose="020B0A04020102020204"/>
        <a:ea typeface="新宋体"/>
        <a:cs typeface=""/>
      </a:majorFont>
      <a:minorFont>
        <a:latin typeface="Times New Roman" panose="020B0604020202020204"/>
        <a:ea typeface="新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1512</Words>
  <Application>Microsoft Office PowerPoint</Application>
  <PresentationFormat>Custom</PresentationFormat>
  <Paragraphs>245</Paragraphs>
  <Slides>25</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DengXian</vt:lpstr>
      <vt:lpstr>Microsoft YaHei</vt:lpstr>
      <vt:lpstr>SimSun</vt:lpstr>
      <vt:lpstr>Arial</vt:lpstr>
      <vt:lpstr>Arial Unicode MS</vt:lpstr>
      <vt:lpstr>Calibri</vt:lpstr>
      <vt:lpstr>Daytona Light</vt:lpstr>
      <vt:lpstr>Times New Roman</vt:lpstr>
      <vt:lpstr>Wingdings</vt:lpstr>
      <vt:lpstr>方正兰亭黑3_GBK</vt:lpstr>
      <vt:lpstr>第一PPT，www.1ppt.com</vt:lpstr>
      <vt:lpstr>PowerPoint Presentation</vt:lpstr>
      <vt:lpstr>Background</vt:lpstr>
      <vt:lpstr>PowerPoint Presentation</vt:lpstr>
      <vt:lpstr>1. Remove Top Cover</vt:lpstr>
      <vt:lpstr>2. Disassembling the Pneumatic Module </vt:lpstr>
      <vt:lpstr>3. Disassembling the Liquid Sensor and Outlet Connector</vt:lpstr>
      <vt:lpstr>4. Disassembling the Anti-Contamination Filter</vt:lpstr>
      <vt:lpstr>PowerPoint Presentation</vt:lpstr>
      <vt:lpstr>Software Upgrading Procedure – v1.0</vt:lpstr>
      <vt:lpstr>Software Upgrading Procedure – v1.0</vt:lpstr>
      <vt:lpstr>Software Upgrading Procedure – v1.0</vt:lpstr>
      <vt:lpstr>PowerPoint Presentation</vt:lpstr>
      <vt:lpstr>Preparation for Error Log Extraction - HS-50F</vt:lpstr>
      <vt:lpstr>Software Upgrading Procedure – v2.0</vt:lpstr>
      <vt:lpstr>Preparation for Error Log Extraction - HS-50F</vt:lpstr>
      <vt:lpstr>Preparation for Error Log Extraction - HS-50F</vt:lpstr>
      <vt:lpstr>Preparation for Error Log Extraction - HS-50F</vt:lpstr>
      <vt:lpstr>PowerPoint Presentation</vt:lpstr>
      <vt:lpstr>How to Enter Maintenance Interface</vt:lpstr>
      <vt:lpstr>How to Enter Maintenance Interface</vt:lpstr>
      <vt:lpstr>Flow Calibration-KV Calibration</vt:lpstr>
      <vt:lpstr>Liquid Inlet State Clear</vt:lpstr>
      <vt:lpstr>PowerPoint Presentation</vt:lpstr>
      <vt:lpstr>Test Items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气腹机</dc:title>
  <dc:creator/>
  <cp:keywords>雷俊杰</cp:keywords>
  <cp:lastModifiedBy/>
  <cp:revision>1</cp:revision>
  <dcterms:created xsi:type="dcterms:W3CDTF">2016-09-05T08:07:01Z</dcterms:created>
  <dcterms:modified xsi:type="dcterms:W3CDTF">2025-05-17T17:44:15Z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803e81e-eefe-45a3-a30f-5a4cc27ba119_Enabled">
    <vt:lpwstr>true</vt:lpwstr>
  </property>
  <property fmtid="{D5CDD505-2E9C-101B-9397-08002B2CF9AE}" pid="3" name="MSIP_Label_0803e81e-eefe-45a3-a30f-5a4cc27ba119_SetDate">
    <vt:lpwstr>2025-05-17T16:57:21Z</vt:lpwstr>
  </property>
  <property fmtid="{D5CDD505-2E9C-101B-9397-08002B2CF9AE}" pid="4" name="MSIP_Label_0803e81e-eefe-45a3-a30f-5a4cc27ba119_Method">
    <vt:lpwstr>Standard</vt:lpwstr>
  </property>
  <property fmtid="{D5CDD505-2E9C-101B-9397-08002B2CF9AE}" pid="5" name="MSIP_Label_0803e81e-eefe-45a3-a30f-5a4cc27ba119_Name">
    <vt:lpwstr>Internal_DLP</vt:lpwstr>
  </property>
  <property fmtid="{D5CDD505-2E9C-101B-9397-08002B2CF9AE}" pid="6" name="MSIP_Label_0803e81e-eefe-45a3-a30f-5a4cc27ba119_SiteId">
    <vt:lpwstr>6948ac66-a126-4ae2-8e01-4b2742ddf8e3</vt:lpwstr>
  </property>
  <property fmtid="{D5CDD505-2E9C-101B-9397-08002B2CF9AE}" pid="7" name="MSIP_Label_0803e81e-eefe-45a3-a30f-5a4cc27ba119_ActionId">
    <vt:lpwstr>f9586e05-36e9-45cb-9661-2675861ff498</vt:lpwstr>
  </property>
  <property fmtid="{D5CDD505-2E9C-101B-9397-08002B2CF9AE}" pid="8" name="MSIP_Label_0803e81e-eefe-45a3-a30f-5a4cc27ba119_ContentBits">
    <vt:lpwstr>0</vt:lpwstr>
  </property>
</Properties>
</file>